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9144000" cy="5143500"/>
  <p:notesSz cx="6858000" cy="9144000"/>
  <p:embeddedFontLst>
    <p:embeddedFont>
      <p:font typeface="Maven Pro"/>
      <p:regular r:id="rId59"/>
    </p:embeddedFont>
    <p:embeddedFont>
      <p:font typeface="Nunito" panose="00000500000000000000"/>
      <p:regular r:id="rId60"/>
    </p:embeddedFont>
    <p:embeddedFont>
      <p:font typeface="Lato" panose="020F0502020204030203"/>
      <p:regular r:id="rId61"/>
    </p:embeddedFont>
    <p:embeddedFont>
      <p:font typeface="Raleway" panose="020B0503030101060003"/>
      <p:regular r:id="rId62"/>
      <p:bold r:id="rId63"/>
      <p:italic r:id="rId64"/>
    </p:embeddedFont>
    <p:embeddedFont>
      <p:font typeface="Comfortaa"/>
      <p:regular r:id="rId65"/>
      <p:bold r:id="rId66"/>
    </p:embeddedFont>
    <p:embeddedFont>
      <p:font typeface="Lato Black" panose="020F0802020204030203"/>
      <p:bold r:id="rId67"/>
      <p:boldItalic r:id="rId68"/>
    </p:embeddedFont>
    <p:embeddedFont>
      <p:font typeface="Comfortaa Regular"/>
      <p:regular r:id="rId69"/>
      <p:bold r:id="rId70"/>
    </p:embeddedFont>
    <p:embeddedFont>
      <p:font typeface="Nunito ExtraBold" panose="00000800000000000000"/>
      <p:bold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122F45B-D009-493C-AA8C-407045C023B0}"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font" Target="fonts/font14.fntdata"/><Relationship Id="rId71" Type="http://schemas.openxmlformats.org/officeDocument/2006/relationships/font" Target="fonts/font13.fntdata"/><Relationship Id="rId70" Type="http://schemas.openxmlformats.org/officeDocument/2006/relationships/font" Target="fonts/font12.fntdata"/><Relationship Id="rId7" Type="http://schemas.openxmlformats.org/officeDocument/2006/relationships/slide" Target="slides/slide4.xml"/><Relationship Id="rId69" Type="http://schemas.openxmlformats.org/officeDocument/2006/relationships/font" Target="fonts/font11.fntdata"/><Relationship Id="rId68" Type="http://schemas.openxmlformats.org/officeDocument/2006/relationships/font" Target="fonts/font10.fntdata"/><Relationship Id="rId67" Type="http://schemas.openxmlformats.org/officeDocument/2006/relationships/font" Target="fonts/font9.fntdata"/><Relationship Id="rId66" Type="http://schemas.openxmlformats.org/officeDocument/2006/relationships/font" Target="fonts/font8.fntdata"/><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3.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 name="Shape 273"/>
        <p:cNvGrpSpPr/>
        <p:nvPr/>
      </p:nvGrpSpPr>
      <p:grpSpPr>
        <a:xfrm>
          <a:off x="0" y="0"/>
          <a:ext cx="0" cy="0"/>
          <a:chOff x="0" y="0"/>
          <a:chExt cx="0" cy="0"/>
        </a:xfrm>
      </p:grpSpPr>
      <p:sp>
        <p:nvSpPr>
          <p:cNvPr id="274" name="Google Shape;274;gcb9a0b074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b9a0b074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d814cf7d3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d814cf7d3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3" name="Shape 363"/>
        <p:cNvGrpSpPr/>
        <p:nvPr/>
      </p:nvGrpSpPr>
      <p:grpSpPr>
        <a:xfrm>
          <a:off x="0" y="0"/>
          <a:ext cx="0" cy="0"/>
          <a:chOff x="0" y="0"/>
          <a:chExt cx="0" cy="0"/>
        </a:xfrm>
      </p:grpSpPr>
      <p:sp>
        <p:nvSpPr>
          <p:cNvPr id="364" name="Google Shape;364;g723630543_5_2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23630543_5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0" name="Shape 370"/>
        <p:cNvGrpSpPr/>
        <p:nvPr/>
      </p:nvGrpSpPr>
      <p:grpSpPr>
        <a:xfrm>
          <a:off x="0" y="0"/>
          <a:ext cx="0" cy="0"/>
          <a:chOff x="0" y="0"/>
          <a:chExt cx="0" cy="0"/>
        </a:xfrm>
      </p:grpSpPr>
      <p:sp>
        <p:nvSpPr>
          <p:cNvPr id="371" name="Google Shape;371;g52eaa43c86_1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2eaa43c86_1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g52eaa43c86_1_1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52eaa43c86_1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52eaa43c86_1_24: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52eaa43c86_1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8" name="Shape 398"/>
        <p:cNvGrpSpPr/>
        <p:nvPr/>
      </p:nvGrpSpPr>
      <p:grpSpPr>
        <a:xfrm>
          <a:off x="0" y="0"/>
          <a:ext cx="0" cy="0"/>
          <a:chOff x="0" y="0"/>
          <a:chExt cx="0" cy="0"/>
        </a:xfrm>
      </p:grpSpPr>
      <p:sp>
        <p:nvSpPr>
          <p:cNvPr id="399" name="Google Shape;399;g52eaa43c86_1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2eaa43c86_1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52eaa43c86_1_4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2eaa43c86_1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52eaa43c86_1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52eaa43c86_1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0" name="Shape 420"/>
        <p:cNvGrpSpPr/>
        <p:nvPr/>
      </p:nvGrpSpPr>
      <p:grpSpPr>
        <a:xfrm>
          <a:off x="0" y="0"/>
          <a:ext cx="0" cy="0"/>
          <a:chOff x="0" y="0"/>
          <a:chExt cx="0" cy="0"/>
        </a:xfrm>
      </p:grpSpPr>
      <p:sp>
        <p:nvSpPr>
          <p:cNvPr id="421" name="Google Shape;421;ge965474a9_3_3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e965474a9_3_3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6" name="Shape 426"/>
        <p:cNvGrpSpPr/>
        <p:nvPr/>
      </p:nvGrpSpPr>
      <p:grpSpPr>
        <a:xfrm>
          <a:off x="0" y="0"/>
          <a:ext cx="0" cy="0"/>
          <a:chOff x="0" y="0"/>
          <a:chExt cx="0" cy="0"/>
        </a:xfrm>
      </p:grpSpPr>
      <p:sp>
        <p:nvSpPr>
          <p:cNvPr id="427" name="Google Shape;427;gcb9a0b074_1_1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cb9a0b074_1_1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 name="Shape 280"/>
        <p:cNvGrpSpPr/>
        <p:nvPr/>
      </p:nvGrpSpPr>
      <p:grpSpPr>
        <a:xfrm>
          <a:off x="0" y="0"/>
          <a:ext cx="0" cy="0"/>
          <a:chOff x="0" y="0"/>
          <a:chExt cx="0" cy="0"/>
        </a:xfrm>
      </p:grpSpPr>
      <p:sp>
        <p:nvSpPr>
          <p:cNvPr id="281" name="Google Shape;281;gd5b15f0a3_5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5b15f0a3_5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4" name="Shape 434"/>
        <p:cNvGrpSpPr/>
        <p:nvPr/>
      </p:nvGrpSpPr>
      <p:grpSpPr>
        <a:xfrm>
          <a:off x="0" y="0"/>
          <a:ext cx="0" cy="0"/>
          <a:chOff x="0" y="0"/>
          <a:chExt cx="0" cy="0"/>
        </a:xfrm>
      </p:grpSpPr>
      <p:sp>
        <p:nvSpPr>
          <p:cNvPr id="435" name="Google Shape;435;g52eaa43c86_2_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2eaa43c86_2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2" name="Shape 442"/>
        <p:cNvGrpSpPr/>
        <p:nvPr/>
      </p:nvGrpSpPr>
      <p:grpSpPr>
        <a:xfrm>
          <a:off x="0" y="0"/>
          <a:ext cx="0" cy="0"/>
          <a:chOff x="0" y="0"/>
          <a:chExt cx="0" cy="0"/>
        </a:xfrm>
      </p:grpSpPr>
      <p:sp>
        <p:nvSpPr>
          <p:cNvPr id="443" name="Google Shape;443;gcb9a0b074_1_1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cb9a0b074_1_1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0" name="Shape 450"/>
        <p:cNvGrpSpPr/>
        <p:nvPr/>
      </p:nvGrpSpPr>
      <p:grpSpPr>
        <a:xfrm>
          <a:off x="0" y="0"/>
          <a:ext cx="0" cy="0"/>
          <a:chOff x="0" y="0"/>
          <a:chExt cx="0" cy="0"/>
        </a:xfrm>
      </p:grpSpPr>
      <p:sp>
        <p:nvSpPr>
          <p:cNvPr id="451" name="Google Shape;451;g52eaa43c86_2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2eaa43c86_2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8" name="Shape 458"/>
        <p:cNvGrpSpPr/>
        <p:nvPr/>
      </p:nvGrpSpPr>
      <p:grpSpPr>
        <a:xfrm>
          <a:off x="0" y="0"/>
          <a:ext cx="0" cy="0"/>
          <a:chOff x="0" y="0"/>
          <a:chExt cx="0" cy="0"/>
        </a:xfrm>
      </p:grpSpPr>
      <p:sp>
        <p:nvSpPr>
          <p:cNvPr id="459" name="Google Shape;459;g52eaa43c86_2_27: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eaa43c86_2_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7" name="Shape 467"/>
        <p:cNvGrpSpPr/>
        <p:nvPr/>
      </p:nvGrpSpPr>
      <p:grpSpPr>
        <a:xfrm>
          <a:off x="0" y="0"/>
          <a:ext cx="0" cy="0"/>
          <a:chOff x="0" y="0"/>
          <a:chExt cx="0" cy="0"/>
        </a:xfrm>
      </p:grpSpPr>
      <p:sp>
        <p:nvSpPr>
          <p:cNvPr id="468" name="Google Shape;468;g52eaa43c86_2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52eaa43c86_2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e965474a9_3_2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e965474a9_3_2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ge965474a9_3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e965474a9_3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0" name="Shape 490"/>
        <p:cNvGrpSpPr/>
        <p:nvPr/>
      </p:nvGrpSpPr>
      <p:grpSpPr>
        <a:xfrm>
          <a:off x="0" y="0"/>
          <a:ext cx="0" cy="0"/>
          <a:chOff x="0" y="0"/>
          <a:chExt cx="0" cy="0"/>
        </a:xfrm>
      </p:grpSpPr>
      <p:sp>
        <p:nvSpPr>
          <p:cNvPr id="491" name="Google Shape;491;g52eaa43c86_2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52eaa43c86_2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2" name="Shape 502"/>
        <p:cNvGrpSpPr/>
        <p:nvPr/>
      </p:nvGrpSpPr>
      <p:grpSpPr>
        <a:xfrm>
          <a:off x="0" y="0"/>
          <a:ext cx="0" cy="0"/>
          <a:chOff x="0" y="0"/>
          <a:chExt cx="0" cy="0"/>
        </a:xfrm>
      </p:grpSpPr>
      <p:sp>
        <p:nvSpPr>
          <p:cNvPr id="503" name="Google Shape;503;g52eaa43c86_2_7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2eaa43c86_2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g52eaa43c86_2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2eaa43c86_2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g723630543_3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23630543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52eaa43c86_2_1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2eaa43c86_2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5" name="Shape 525"/>
        <p:cNvGrpSpPr/>
        <p:nvPr/>
      </p:nvGrpSpPr>
      <p:grpSpPr>
        <a:xfrm>
          <a:off x="0" y="0"/>
          <a:ext cx="0" cy="0"/>
          <a:chOff x="0" y="0"/>
          <a:chExt cx="0" cy="0"/>
        </a:xfrm>
      </p:grpSpPr>
      <p:sp>
        <p:nvSpPr>
          <p:cNvPr id="526" name="Google Shape;526;g52eaa43c86_2_1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52eaa43c86_2_1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7" name="Shape 537"/>
        <p:cNvGrpSpPr/>
        <p:nvPr/>
      </p:nvGrpSpPr>
      <p:grpSpPr>
        <a:xfrm>
          <a:off x="0" y="0"/>
          <a:ext cx="0" cy="0"/>
          <a:chOff x="0" y="0"/>
          <a:chExt cx="0" cy="0"/>
        </a:xfrm>
      </p:grpSpPr>
      <p:sp>
        <p:nvSpPr>
          <p:cNvPr id="538" name="Google Shape;538;g52eaa43c86_2_12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2eaa43c86_2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5" name="Shape 545"/>
        <p:cNvGrpSpPr/>
        <p:nvPr/>
      </p:nvGrpSpPr>
      <p:grpSpPr>
        <a:xfrm>
          <a:off x="0" y="0"/>
          <a:ext cx="0" cy="0"/>
          <a:chOff x="0" y="0"/>
          <a:chExt cx="0" cy="0"/>
        </a:xfrm>
      </p:grpSpPr>
      <p:sp>
        <p:nvSpPr>
          <p:cNvPr id="546" name="Google Shape;546;g52eaa43c86_2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eaa43c86_2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3" name="Shape 553"/>
        <p:cNvGrpSpPr/>
        <p:nvPr/>
      </p:nvGrpSpPr>
      <p:grpSpPr>
        <a:xfrm>
          <a:off x="0" y="0"/>
          <a:ext cx="0" cy="0"/>
          <a:chOff x="0" y="0"/>
          <a:chExt cx="0" cy="0"/>
        </a:xfrm>
      </p:grpSpPr>
      <p:sp>
        <p:nvSpPr>
          <p:cNvPr id="554" name="Google Shape;554;g52eaa43c86_2_2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52eaa43c86_2_2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52eaa43c86_2_2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2eaa43c86_2_2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g52eaa43c86_2_29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52eaa43c86_2_2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4" name="Shape 574"/>
        <p:cNvGrpSpPr/>
        <p:nvPr/>
      </p:nvGrpSpPr>
      <p:grpSpPr>
        <a:xfrm>
          <a:off x="0" y="0"/>
          <a:ext cx="0" cy="0"/>
          <a:chOff x="0" y="0"/>
          <a:chExt cx="0" cy="0"/>
        </a:xfrm>
      </p:grpSpPr>
      <p:sp>
        <p:nvSpPr>
          <p:cNvPr id="575" name="Google Shape;575;g52eaa43c86_2_3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2eaa43c86_2_3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0" name="Shape 580"/>
        <p:cNvGrpSpPr/>
        <p:nvPr/>
      </p:nvGrpSpPr>
      <p:grpSpPr>
        <a:xfrm>
          <a:off x="0" y="0"/>
          <a:ext cx="0" cy="0"/>
          <a:chOff x="0" y="0"/>
          <a:chExt cx="0" cy="0"/>
        </a:xfrm>
      </p:grpSpPr>
      <p:sp>
        <p:nvSpPr>
          <p:cNvPr id="581" name="Google Shape;581;g52eaa43c86_2_2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52eaa43c86_2_2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2" name="Shape 592"/>
        <p:cNvGrpSpPr/>
        <p:nvPr/>
      </p:nvGrpSpPr>
      <p:grpSpPr>
        <a:xfrm>
          <a:off x="0" y="0"/>
          <a:ext cx="0" cy="0"/>
          <a:chOff x="0" y="0"/>
          <a:chExt cx="0" cy="0"/>
        </a:xfrm>
      </p:grpSpPr>
      <p:sp>
        <p:nvSpPr>
          <p:cNvPr id="593" name="Google Shape;593;g52eaa43c86_2_309: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52eaa43c86_2_3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6" name="Shape 296"/>
        <p:cNvGrpSpPr/>
        <p:nvPr/>
      </p:nvGrpSpPr>
      <p:grpSpPr>
        <a:xfrm>
          <a:off x="0" y="0"/>
          <a:ext cx="0" cy="0"/>
          <a:chOff x="0" y="0"/>
          <a:chExt cx="0" cy="0"/>
        </a:xfrm>
      </p:grpSpPr>
      <p:sp>
        <p:nvSpPr>
          <p:cNvPr id="297" name="Google Shape;297;gd251bb473_0_6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251bb473_0_6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0" name="Shape 600"/>
        <p:cNvGrpSpPr/>
        <p:nvPr/>
      </p:nvGrpSpPr>
      <p:grpSpPr>
        <a:xfrm>
          <a:off x="0" y="0"/>
          <a:ext cx="0" cy="0"/>
          <a:chOff x="0" y="0"/>
          <a:chExt cx="0" cy="0"/>
        </a:xfrm>
      </p:grpSpPr>
      <p:sp>
        <p:nvSpPr>
          <p:cNvPr id="601" name="Google Shape;601;g52eaa43c86_2_3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2eaa43c86_2_3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2" name="Shape 612"/>
        <p:cNvGrpSpPr/>
        <p:nvPr/>
      </p:nvGrpSpPr>
      <p:grpSpPr>
        <a:xfrm>
          <a:off x="0" y="0"/>
          <a:ext cx="0" cy="0"/>
          <a:chOff x="0" y="0"/>
          <a:chExt cx="0" cy="0"/>
        </a:xfrm>
      </p:grpSpPr>
      <p:sp>
        <p:nvSpPr>
          <p:cNvPr id="613" name="Google Shape;613;g52eaa43c86_2_34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2eaa43c86_2_34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9" name="Shape 619"/>
        <p:cNvGrpSpPr/>
        <p:nvPr/>
      </p:nvGrpSpPr>
      <p:grpSpPr>
        <a:xfrm>
          <a:off x="0" y="0"/>
          <a:ext cx="0" cy="0"/>
          <a:chOff x="0" y="0"/>
          <a:chExt cx="0" cy="0"/>
        </a:xfrm>
      </p:grpSpPr>
      <p:sp>
        <p:nvSpPr>
          <p:cNvPr id="620" name="Google Shape;620;g52eaa43c86_2_3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52eaa43c86_2_3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6" name="Shape 626"/>
        <p:cNvGrpSpPr/>
        <p:nvPr/>
      </p:nvGrpSpPr>
      <p:grpSpPr>
        <a:xfrm>
          <a:off x="0" y="0"/>
          <a:ext cx="0" cy="0"/>
          <a:chOff x="0" y="0"/>
          <a:chExt cx="0" cy="0"/>
        </a:xfrm>
      </p:grpSpPr>
      <p:sp>
        <p:nvSpPr>
          <p:cNvPr id="627" name="Google Shape;627;g52eaa43c86_2_35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52eaa43c86_2_35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4" name="Shape 634"/>
        <p:cNvGrpSpPr/>
        <p:nvPr/>
      </p:nvGrpSpPr>
      <p:grpSpPr>
        <a:xfrm>
          <a:off x="0" y="0"/>
          <a:ext cx="0" cy="0"/>
          <a:chOff x="0" y="0"/>
          <a:chExt cx="0" cy="0"/>
        </a:xfrm>
      </p:grpSpPr>
      <p:sp>
        <p:nvSpPr>
          <p:cNvPr id="635" name="Google Shape;635;g52eaa43c86_2_36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52eaa43c86_2_36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6" name="Shape 646"/>
        <p:cNvGrpSpPr/>
        <p:nvPr/>
      </p:nvGrpSpPr>
      <p:grpSpPr>
        <a:xfrm>
          <a:off x="0" y="0"/>
          <a:ext cx="0" cy="0"/>
          <a:chOff x="0" y="0"/>
          <a:chExt cx="0" cy="0"/>
        </a:xfrm>
      </p:grpSpPr>
      <p:sp>
        <p:nvSpPr>
          <p:cNvPr id="647" name="Google Shape;647;g52eaa43c86_2_371: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52eaa43c86_2_3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4" name="Shape 654"/>
        <p:cNvGrpSpPr/>
        <p:nvPr/>
      </p:nvGrpSpPr>
      <p:grpSpPr>
        <a:xfrm>
          <a:off x="0" y="0"/>
          <a:ext cx="0" cy="0"/>
          <a:chOff x="0" y="0"/>
          <a:chExt cx="0" cy="0"/>
        </a:xfrm>
      </p:grpSpPr>
      <p:sp>
        <p:nvSpPr>
          <p:cNvPr id="655" name="Google Shape;655;g52eaa43c86_2_3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52eaa43c86_2_3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1" name="Shape 661"/>
        <p:cNvGrpSpPr/>
        <p:nvPr/>
      </p:nvGrpSpPr>
      <p:grpSpPr>
        <a:xfrm>
          <a:off x="0" y="0"/>
          <a:ext cx="0" cy="0"/>
          <a:chOff x="0" y="0"/>
          <a:chExt cx="0" cy="0"/>
        </a:xfrm>
      </p:grpSpPr>
      <p:sp>
        <p:nvSpPr>
          <p:cNvPr id="662" name="Google Shape;662;g52eaa43c86_2_3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2eaa43c86_2_3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68" name="Shape 668"/>
        <p:cNvGrpSpPr/>
        <p:nvPr/>
      </p:nvGrpSpPr>
      <p:grpSpPr>
        <a:xfrm>
          <a:off x="0" y="0"/>
          <a:ext cx="0" cy="0"/>
          <a:chOff x="0" y="0"/>
          <a:chExt cx="0" cy="0"/>
        </a:xfrm>
      </p:grpSpPr>
      <p:sp>
        <p:nvSpPr>
          <p:cNvPr id="669" name="Google Shape;669;g52eaa43c86_2_4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2eaa43c86_2_4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5" name="Shape 675"/>
        <p:cNvGrpSpPr/>
        <p:nvPr/>
      </p:nvGrpSpPr>
      <p:grpSpPr>
        <a:xfrm>
          <a:off x="0" y="0"/>
          <a:ext cx="0" cy="0"/>
          <a:chOff x="0" y="0"/>
          <a:chExt cx="0" cy="0"/>
        </a:xfrm>
      </p:grpSpPr>
      <p:sp>
        <p:nvSpPr>
          <p:cNvPr id="676" name="Google Shape;676;g52eaa43c86_2_4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2eaa43c86_2_4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gd251bb473_0_6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d251bb473_0_6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5" name="Shape 685"/>
        <p:cNvGrpSpPr/>
        <p:nvPr/>
      </p:nvGrpSpPr>
      <p:grpSpPr>
        <a:xfrm>
          <a:off x="0" y="0"/>
          <a:ext cx="0" cy="0"/>
          <a:chOff x="0" y="0"/>
          <a:chExt cx="0" cy="0"/>
        </a:xfrm>
      </p:grpSpPr>
      <p:sp>
        <p:nvSpPr>
          <p:cNvPr id="686" name="Google Shape;686;g52eaa43c86_2_4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2eaa43c86_2_4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7" name="Shape 697"/>
        <p:cNvGrpSpPr/>
        <p:nvPr/>
      </p:nvGrpSpPr>
      <p:grpSpPr>
        <a:xfrm>
          <a:off x="0" y="0"/>
          <a:ext cx="0" cy="0"/>
          <a:chOff x="0" y="0"/>
          <a:chExt cx="0" cy="0"/>
        </a:xfrm>
      </p:grpSpPr>
      <p:sp>
        <p:nvSpPr>
          <p:cNvPr id="698" name="Google Shape;698;g52eaa43c86_2_433: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2eaa43c86_2_4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6" name="Shape 706"/>
        <p:cNvGrpSpPr/>
        <p:nvPr/>
      </p:nvGrpSpPr>
      <p:grpSpPr>
        <a:xfrm>
          <a:off x="0" y="0"/>
          <a:ext cx="0" cy="0"/>
          <a:chOff x="0" y="0"/>
          <a:chExt cx="0" cy="0"/>
        </a:xfrm>
      </p:grpSpPr>
      <p:sp>
        <p:nvSpPr>
          <p:cNvPr id="707" name="Google Shape;707;g52eaa43c86_2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52eaa43c86_2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e965474a9_3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965474a9_3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5" name="Shape 325"/>
        <p:cNvGrpSpPr/>
        <p:nvPr/>
      </p:nvGrpSpPr>
      <p:grpSpPr>
        <a:xfrm>
          <a:off x="0" y="0"/>
          <a:ext cx="0" cy="0"/>
          <a:chOff x="0" y="0"/>
          <a:chExt cx="0" cy="0"/>
        </a:xfrm>
      </p:grpSpPr>
      <p:sp>
        <p:nvSpPr>
          <p:cNvPr id="326" name="Google Shape;326;gcb9a0b074_1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cb9a0b074_1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723630543_1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723630543_1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gcb9a0b074_1_122: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cb9a0b074_1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3"/>
        </a:solidFill>
        <a:effectLst/>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 name="Google Shape;46;p2"/>
          <p:cNvSpPr txBox="1"/>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8" name="Google Shape;268;p11"/>
          <p:cNvSpPr txBox="1"/>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1600"/>
              </a:spcBef>
              <a:spcAft>
                <a:spcPts val="0"/>
              </a:spcAft>
              <a:buClr>
                <a:schemeClr val="lt1"/>
              </a:buClr>
              <a:buSzPts val="1100"/>
              <a:buChar char="○"/>
              <a:defRPr>
                <a:solidFill>
                  <a:schemeClr val="lt1"/>
                </a:solidFill>
              </a:defRPr>
            </a:lvl2pPr>
            <a:lvl3pPr marL="1371600" lvl="2" indent="-298450" algn="ctr" rtl="0">
              <a:spcBef>
                <a:spcPts val="1600"/>
              </a:spcBef>
              <a:spcAft>
                <a:spcPts val="0"/>
              </a:spcAft>
              <a:buClr>
                <a:schemeClr val="lt1"/>
              </a:buClr>
              <a:buSzPts val="1100"/>
              <a:buChar char="■"/>
              <a:defRPr>
                <a:solidFill>
                  <a:schemeClr val="lt1"/>
                </a:solidFill>
              </a:defRPr>
            </a:lvl3pPr>
            <a:lvl4pPr marL="1828800" lvl="3" indent="-298450" algn="ctr" rtl="0">
              <a:spcBef>
                <a:spcPts val="1600"/>
              </a:spcBef>
              <a:spcAft>
                <a:spcPts val="0"/>
              </a:spcAft>
              <a:buClr>
                <a:schemeClr val="lt1"/>
              </a:buClr>
              <a:buSzPts val="1100"/>
              <a:buChar char="●"/>
              <a:defRPr>
                <a:solidFill>
                  <a:schemeClr val="lt1"/>
                </a:solidFill>
              </a:defRPr>
            </a:lvl4pPr>
            <a:lvl5pPr marL="2286000" lvl="4" indent="-298450" algn="ctr" rtl="0">
              <a:spcBef>
                <a:spcPts val="1600"/>
              </a:spcBef>
              <a:spcAft>
                <a:spcPts val="0"/>
              </a:spcAft>
              <a:buClr>
                <a:schemeClr val="lt1"/>
              </a:buClr>
              <a:buSzPts val="1100"/>
              <a:buChar char="○"/>
              <a:defRPr>
                <a:solidFill>
                  <a:schemeClr val="lt1"/>
                </a:solidFill>
              </a:defRPr>
            </a:lvl5pPr>
            <a:lvl6pPr marL="2743200" lvl="5" indent="-298450" algn="ctr" rtl="0">
              <a:spcBef>
                <a:spcPts val="1600"/>
              </a:spcBef>
              <a:spcAft>
                <a:spcPts val="0"/>
              </a:spcAft>
              <a:buClr>
                <a:schemeClr val="lt1"/>
              </a:buClr>
              <a:buSzPts val="1100"/>
              <a:buChar char="■"/>
              <a:defRPr>
                <a:solidFill>
                  <a:schemeClr val="lt1"/>
                </a:solidFill>
              </a:defRPr>
            </a:lvl6pPr>
            <a:lvl7pPr marL="3200400" lvl="6" indent="-298450" algn="ctr" rtl="0">
              <a:spcBef>
                <a:spcPts val="1600"/>
              </a:spcBef>
              <a:spcAft>
                <a:spcPts val="0"/>
              </a:spcAft>
              <a:buClr>
                <a:schemeClr val="lt1"/>
              </a:buClr>
              <a:buSzPts val="1100"/>
              <a:buChar char="●"/>
              <a:defRPr>
                <a:solidFill>
                  <a:schemeClr val="lt1"/>
                </a:solidFill>
              </a:defRPr>
            </a:lvl7pPr>
            <a:lvl8pPr marL="3657600" lvl="7" indent="-298450" algn="ctr" rtl="0">
              <a:spcBef>
                <a:spcPts val="1600"/>
              </a:spcBef>
              <a:spcAft>
                <a:spcPts val="0"/>
              </a:spcAft>
              <a:buClr>
                <a:schemeClr val="lt1"/>
              </a:buClr>
              <a:buSzPts val="1100"/>
              <a:buChar char="○"/>
              <a:defRPr>
                <a:solidFill>
                  <a:schemeClr val="lt1"/>
                </a:solidFill>
              </a:defRPr>
            </a:lvl8pPr>
            <a:lvl9pPr marL="4114800" lvl="8" indent="-298450" algn="ctr" rtl="0">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71" name="Shape 271"/>
        <p:cNvGrpSpPr/>
        <p:nvPr/>
      </p:nvGrpSpPr>
      <p:grpSpPr>
        <a:xfrm>
          <a:off x="0" y="0"/>
          <a:ext cx="0" cy="0"/>
          <a:chOff x="0" y="0"/>
          <a:chExt cx="0" cy="0"/>
        </a:xfrm>
      </p:grpSpPr>
      <p:sp>
        <p:nvSpPr>
          <p:cNvPr id="272" name="Google Shape;272;p12"/>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82" name="Google Shape;82;p3"/>
          <p:cNvSpPr txBox="1"/>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8" name="Google Shape;88;p4"/>
          <p:cNvSpPr txBox="1"/>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90" name="Google Shape;90;p4"/>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5"/>
          <p:cNvSpPr txBox="1"/>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97" name="Google Shape;97;p5"/>
          <p:cNvSpPr txBox="1"/>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98" name="Google Shape;98;p5"/>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6"/>
          <p:cNvSpPr txBox="1"/>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 name="Google Shape;109;p7"/>
          <p:cNvSpPr txBox="1"/>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11" name="Google Shape;111;p7"/>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25" name="Google Shape;125;p8"/>
          <p:cNvSpPr txBox="1"/>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 name="Google Shape;131;p9"/>
          <p:cNvSpPr txBox="1"/>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p:txBody>
      </p:sp>
      <p:sp>
        <p:nvSpPr>
          <p:cNvPr id="134" name="Google Shape;134;p9"/>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9" name="Google Shape;139;p10"/>
          <p:cNvSpPr txBox="1"/>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rtl="0">
              <a:lnSpc>
                <a:spcPct val="100000"/>
              </a:lnSpc>
              <a:spcBef>
                <a:spcPts val="0"/>
              </a:spcBef>
              <a:spcAft>
                <a:spcPts val="0"/>
              </a:spcAft>
              <a:buSzPts val="1300"/>
              <a:buNone/>
              <a:defRPr/>
            </a:lvl1pPr>
          </a:lstStyle>
          <a:p/>
        </p:txBody>
      </p:sp>
      <p:sp>
        <p:nvSpPr>
          <p:cNvPr id="140" name="Google Shape;140;p10"/>
          <p:cNvSpPr txBox="1"/>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Nunito" panose="00000500000000000000"/>
              <a:buChar char="●"/>
              <a:defRPr sz="1300">
                <a:solidFill>
                  <a:schemeClr val="dk2"/>
                </a:solidFill>
                <a:latin typeface="Nunito" panose="00000500000000000000"/>
                <a:ea typeface="Nunito" panose="00000500000000000000"/>
                <a:cs typeface="Nunito" panose="00000500000000000000"/>
                <a:sym typeface="Nunito" panose="00000500000000000000"/>
              </a:defRPr>
            </a:lvl1pPr>
            <a:lvl2pPr marL="914400" lvl="1"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2pPr>
            <a:lvl3pPr marL="1371600" lvl="2"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3pPr>
            <a:lvl4pPr marL="1828800" lvl="3"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4pPr>
            <a:lvl5pPr marL="2286000" lvl="4"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5pPr>
            <a:lvl6pPr marL="2743200" lvl="5"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6pPr>
            <a:lvl7pPr marL="3200400" lvl="6"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7pPr>
            <a:lvl8pPr marL="3657600" lvl="7" indent="-298450" rtl="0">
              <a:lnSpc>
                <a:spcPct val="115000"/>
              </a:lnSpc>
              <a:spcBef>
                <a:spcPts val="1600"/>
              </a:spcBef>
              <a:spcAft>
                <a:spcPts val="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8pPr>
            <a:lvl9pPr marL="4114800" lvl="8" indent="-298450" rtl="0">
              <a:lnSpc>
                <a:spcPct val="115000"/>
              </a:lnSpc>
              <a:spcBef>
                <a:spcPts val="1600"/>
              </a:spcBef>
              <a:spcAft>
                <a:spcPts val="1600"/>
              </a:spcAft>
              <a:buClr>
                <a:schemeClr val="dk2"/>
              </a:buClr>
              <a:buSzPts val="1100"/>
              <a:buFont typeface="Nunito" panose="00000500000000000000"/>
              <a:buChar char="■"/>
              <a:defRPr sz="1100">
                <a:solidFill>
                  <a:schemeClr val="dk2"/>
                </a:solidFill>
                <a:latin typeface="Nunito" panose="00000500000000000000"/>
                <a:ea typeface="Nunito" panose="00000500000000000000"/>
                <a:cs typeface="Nunito" panose="00000500000000000000"/>
                <a:sym typeface="Nunito" panose="00000500000000000000"/>
              </a:defRPr>
            </a:lvl9pPr>
          </a:lstStyle>
          <a:p/>
        </p:txBody>
      </p:sp>
      <p:sp>
        <p:nvSpPr>
          <p:cNvPr id="8" name="Google Shape;8;p1"/>
          <p:cNvSpPr txBox="1"/>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Nunito" panose="00000500000000000000"/>
                <a:ea typeface="Nunito" panose="00000500000000000000"/>
                <a:cs typeface="Nunito" panose="00000500000000000000"/>
                <a:sym typeface="Nunito" panose="00000500000000000000"/>
              </a:defRPr>
            </a:lvl1pPr>
            <a:lvl2pPr lvl="1" algn="r" rtl="0">
              <a:buNone/>
              <a:defRPr sz="900">
                <a:solidFill>
                  <a:schemeClr val="dk2"/>
                </a:solidFill>
                <a:latin typeface="Nunito" panose="00000500000000000000"/>
                <a:ea typeface="Nunito" panose="00000500000000000000"/>
                <a:cs typeface="Nunito" panose="00000500000000000000"/>
                <a:sym typeface="Nunito" panose="00000500000000000000"/>
              </a:defRPr>
            </a:lvl2pPr>
            <a:lvl3pPr lvl="2" algn="r" rtl="0">
              <a:buNone/>
              <a:defRPr sz="900">
                <a:solidFill>
                  <a:schemeClr val="dk2"/>
                </a:solidFill>
                <a:latin typeface="Nunito" panose="00000500000000000000"/>
                <a:ea typeface="Nunito" panose="00000500000000000000"/>
                <a:cs typeface="Nunito" panose="00000500000000000000"/>
                <a:sym typeface="Nunito" panose="00000500000000000000"/>
              </a:defRPr>
            </a:lvl3pPr>
            <a:lvl4pPr lvl="3" algn="r" rtl="0">
              <a:buNone/>
              <a:defRPr sz="900">
                <a:solidFill>
                  <a:schemeClr val="dk2"/>
                </a:solidFill>
                <a:latin typeface="Nunito" panose="00000500000000000000"/>
                <a:ea typeface="Nunito" panose="00000500000000000000"/>
                <a:cs typeface="Nunito" panose="00000500000000000000"/>
                <a:sym typeface="Nunito" panose="00000500000000000000"/>
              </a:defRPr>
            </a:lvl4pPr>
            <a:lvl5pPr lvl="4" algn="r" rtl="0">
              <a:buNone/>
              <a:defRPr sz="900">
                <a:solidFill>
                  <a:schemeClr val="dk2"/>
                </a:solidFill>
                <a:latin typeface="Nunito" panose="00000500000000000000"/>
                <a:ea typeface="Nunito" panose="00000500000000000000"/>
                <a:cs typeface="Nunito" panose="00000500000000000000"/>
                <a:sym typeface="Nunito" panose="00000500000000000000"/>
              </a:defRPr>
            </a:lvl5pPr>
            <a:lvl6pPr lvl="5" algn="r" rtl="0">
              <a:buNone/>
              <a:defRPr sz="900">
                <a:solidFill>
                  <a:schemeClr val="dk2"/>
                </a:solidFill>
                <a:latin typeface="Nunito" panose="00000500000000000000"/>
                <a:ea typeface="Nunito" panose="00000500000000000000"/>
                <a:cs typeface="Nunito" panose="00000500000000000000"/>
                <a:sym typeface="Nunito" panose="00000500000000000000"/>
              </a:defRPr>
            </a:lvl6pPr>
            <a:lvl7pPr lvl="6" algn="r" rtl="0">
              <a:buNone/>
              <a:defRPr sz="900">
                <a:solidFill>
                  <a:schemeClr val="dk2"/>
                </a:solidFill>
                <a:latin typeface="Nunito" panose="00000500000000000000"/>
                <a:ea typeface="Nunito" panose="00000500000000000000"/>
                <a:cs typeface="Nunito" panose="00000500000000000000"/>
                <a:sym typeface="Nunito" panose="00000500000000000000"/>
              </a:defRPr>
            </a:lvl7pPr>
            <a:lvl8pPr lvl="7" algn="r" rtl="0">
              <a:buNone/>
              <a:defRPr sz="900">
                <a:solidFill>
                  <a:schemeClr val="dk2"/>
                </a:solidFill>
                <a:latin typeface="Nunito" panose="00000500000000000000"/>
                <a:ea typeface="Nunito" panose="00000500000000000000"/>
                <a:cs typeface="Nunito" panose="00000500000000000000"/>
                <a:sym typeface="Nunito" panose="00000500000000000000"/>
              </a:defRPr>
            </a:lvl8pPr>
            <a:lvl9pPr lvl="8" algn="r" rtl="0">
              <a:buNone/>
              <a:defRPr sz="900">
                <a:solidFill>
                  <a:schemeClr val="dk2"/>
                </a:solidFill>
                <a:latin typeface="Nunito" panose="00000500000000000000"/>
                <a:ea typeface="Nunito" panose="00000500000000000000"/>
                <a:cs typeface="Nunito" panose="00000500000000000000"/>
                <a:sym typeface="Nunito" panose="000005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6.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1.xml"/><Relationship Id="rId3" Type="http://schemas.openxmlformats.org/officeDocument/2006/relationships/hyperlink" Target="http://en.wikipedia.org/wiki/Disjoint-set_data_structure" TargetMode="Externa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8.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1.xml"/><Relationship Id="rId2" Type="http://schemas.openxmlformats.org/officeDocument/2006/relationships/image" Target="../media/image22.png"/><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1.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1.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11.xml"/><Relationship Id="rId2" Type="http://schemas.openxmlformats.org/officeDocument/2006/relationships/image" Target="../media/image40.png"/><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6.xml"/><Relationship Id="rId4" Type="http://schemas.openxmlformats.org/officeDocument/2006/relationships/image" Target="../media/image8.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784275" y="109746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t>Data Structures And Algorithms</a:t>
            </a:r>
            <a:endParaRPr lang="en-GB"/>
          </a:p>
        </p:txBody>
      </p:sp>
      <p:sp>
        <p:nvSpPr>
          <p:cNvPr id="278" name="Google Shape;278;p13"/>
          <p:cNvSpPr txBox="1"/>
          <p:nvPr>
            <p:ph type="subTitle" idx="1"/>
          </p:nvPr>
        </p:nvSpPr>
        <p:spPr>
          <a:xfrm>
            <a:off x="784275" y="2851600"/>
            <a:ext cx="55230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t>ELEMENTARY GRAPH ALGORITHMS</a:t>
            </a:r>
            <a:endParaRPr sz="2400" b="1"/>
          </a:p>
        </p:txBody>
      </p:sp>
      <p:sp>
        <p:nvSpPr>
          <p:cNvPr id="279" name="Google Shape;279;p13"/>
          <p:cNvSpPr txBox="1"/>
          <p:nvPr/>
        </p:nvSpPr>
        <p:spPr>
          <a:xfrm>
            <a:off x="5145475" y="3547000"/>
            <a:ext cx="2204400" cy="12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solidFill>
                  <a:srgbClr val="FFFFFF"/>
                </a:solidFill>
                <a:latin typeface="Nunito" panose="00000500000000000000"/>
                <a:ea typeface="Nunito" panose="00000500000000000000"/>
                <a:cs typeface="Nunito" panose="00000500000000000000"/>
                <a:sym typeface="Nunito" panose="00000500000000000000"/>
              </a:rPr>
              <a:t>-Namrata Prasad</a:t>
            </a:r>
            <a:endParaRPr sz="1800" b="1">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r>
              <a:rPr lang="en-GB" sz="1800" b="1">
                <a:solidFill>
                  <a:srgbClr val="FFFFFF"/>
                </a:solidFill>
                <a:latin typeface="Nunito" panose="00000500000000000000"/>
                <a:ea typeface="Nunito" panose="00000500000000000000"/>
                <a:cs typeface="Nunito" panose="00000500000000000000"/>
                <a:sym typeface="Nunito" panose="00000500000000000000"/>
              </a:rPr>
              <a:t>-181210032</a:t>
            </a:r>
            <a:endParaRPr sz="1800" b="1">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r>
              <a:rPr lang="en-GB" sz="1800" b="1">
                <a:solidFill>
                  <a:srgbClr val="FFFFFF"/>
                </a:solidFill>
                <a:latin typeface="Nunito" panose="00000500000000000000"/>
                <a:ea typeface="Nunito" panose="00000500000000000000"/>
                <a:cs typeface="Nunito" panose="00000500000000000000"/>
                <a:sym typeface="Nunito" panose="00000500000000000000"/>
              </a:rPr>
              <a:t>-CSE 2nd Year</a:t>
            </a:r>
            <a:endParaRPr sz="1800" b="1">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pic>
        <p:nvPicPr>
          <p:cNvPr id="359" name="Google Shape;359;p22"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360" name="Google Shape;360;p22"/>
          <p:cNvSpPr txBox="1"/>
          <p:nvPr>
            <p:ph type="title"/>
          </p:nvPr>
        </p:nvSpPr>
        <p:spPr>
          <a:xfrm>
            <a:off x="253225" y="257250"/>
            <a:ext cx="87402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IMPLEMENTATION AND OUTPUTS</a:t>
            </a:r>
            <a:endParaRPr lang="en-GB"/>
          </a:p>
          <a:p>
            <a:pPr marL="0" lvl="0" indent="0" algn="l" rtl="0">
              <a:spcBef>
                <a:spcPts val="0"/>
              </a:spcBef>
              <a:spcAft>
                <a:spcPts val="0"/>
              </a:spcAft>
              <a:buNone/>
            </a:pPr>
          </a:p>
          <a:p>
            <a:pPr marL="0" lvl="0" indent="0" algn="l" rtl="0">
              <a:spcBef>
                <a:spcPts val="0"/>
              </a:spcBef>
              <a:spcAft>
                <a:spcPts val="0"/>
              </a:spcAft>
              <a:buNone/>
            </a:pPr>
          </a:p>
        </p:txBody>
      </p:sp>
      <p:pic>
        <p:nvPicPr>
          <p:cNvPr id="361" name="Google Shape;361;p22"/>
          <p:cNvPicPr preferRelativeResize="0"/>
          <p:nvPr/>
        </p:nvPicPr>
        <p:blipFill rotWithShape="1">
          <a:blip r:embed="rId2"/>
          <a:srcRect l="54746" t="33328" r="12175" b="30334"/>
          <a:stretch>
            <a:fillRect/>
          </a:stretch>
        </p:blipFill>
        <p:spPr>
          <a:xfrm>
            <a:off x="152725" y="1092075"/>
            <a:ext cx="4610803" cy="3689550"/>
          </a:xfrm>
          <a:prstGeom prst="rect">
            <a:avLst/>
          </a:prstGeom>
          <a:noFill/>
          <a:ln>
            <a:noFill/>
          </a:ln>
        </p:spPr>
      </p:pic>
      <p:pic>
        <p:nvPicPr>
          <p:cNvPr id="362" name="Google Shape;362;p22"/>
          <p:cNvPicPr preferRelativeResize="0"/>
          <p:nvPr/>
        </p:nvPicPr>
        <p:blipFill rotWithShape="1">
          <a:blip r:embed="rId3"/>
          <a:srcRect l="5347" t="9073" r="69418" b="52961"/>
          <a:stretch>
            <a:fillRect/>
          </a:stretch>
        </p:blipFill>
        <p:spPr>
          <a:xfrm>
            <a:off x="4873600" y="1092075"/>
            <a:ext cx="4119826" cy="368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366" name="Shape 366"/>
        <p:cNvGrpSpPr/>
        <p:nvPr/>
      </p:nvGrpSpPr>
      <p:grpSpPr>
        <a:xfrm>
          <a:off x="0" y="0"/>
          <a:ext cx="0" cy="0"/>
          <a:chOff x="0" y="0"/>
          <a:chExt cx="0" cy="0"/>
        </a:xfrm>
      </p:grpSpPr>
      <p:sp>
        <p:nvSpPr>
          <p:cNvPr id="367" name="Google Shape;367;p23"/>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23"/>
          <p:cNvSpPr txBox="1"/>
          <p:nvPr>
            <p:ph type="body" idx="4294967295"/>
          </p:nvPr>
        </p:nvSpPr>
        <p:spPr>
          <a:xfrm>
            <a:off x="373800" y="0"/>
            <a:ext cx="4258500" cy="514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solidFill>
                  <a:schemeClr val="lt1"/>
                </a:solidFill>
              </a:rPr>
              <a:t>void BFSnode(int nodei,int visited[]) {</a:t>
            </a:r>
            <a:endParaRPr sz="1200">
              <a:solidFill>
                <a:schemeClr val="lt1"/>
              </a:solidFill>
            </a:endParaRPr>
          </a:p>
          <a:p>
            <a:pPr marL="0" lvl="0" indent="0" algn="l" rtl="0">
              <a:lnSpc>
                <a:spcPct val="100000"/>
              </a:lnSpc>
              <a:spcBef>
                <a:spcPts val="0"/>
              </a:spcBef>
              <a:spcAft>
                <a:spcPts val="0"/>
              </a:spcAft>
              <a:buNone/>
            </a:pP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queue&lt;int&gt; myQ;</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visited[nodei]=1;</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myQ.push(nodei);</a:t>
            </a:r>
            <a:endParaRPr sz="1200">
              <a:solidFill>
                <a:schemeClr val="lt1"/>
              </a:solidFill>
            </a:endParaRPr>
          </a:p>
          <a:p>
            <a:pPr marL="0" lvl="0" indent="0" algn="l" rtl="0">
              <a:lnSpc>
                <a:spcPct val="100000"/>
              </a:lnSpc>
              <a:spcBef>
                <a:spcPts val="0"/>
              </a:spcBef>
              <a:spcAft>
                <a:spcPts val="0"/>
              </a:spcAft>
              <a:buNone/>
            </a:pP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while(!myQ.empty() {</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int node=myQ.front();</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myQ.pop();</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cout&lt;&lt;node&lt;&lt;" ";</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for(auto i=vec[node].begin();i!=vec[node].end();i++)</a:t>
            </a:r>
            <a:endParaRPr sz="1200">
              <a:solidFill>
                <a:schemeClr val="lt1"/>
              </a:solidFill>
            </a:endParaRPr>
          </a:p>
          <a:p>
            <a:pPr marL="0" lvl="0" indent="0" algn="l" rtl="0">
              <a:lnSpc>
                <a:spcPct val="100000"/>
              </a:lnSpc>
              <a:spcBef>
                <a:spcPts val="0"/>
              </a:spcBef>
              <a:spcAft>
                <a:spcPts val="0"/>
              </a:spcAft>
              <a:buNone/>
            </a:pP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if(visited[*i]==0) {</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visited[*i]=1;</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myQ.push(*i);</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a:t>
            </a:r>
            <a:endParaRPr sz="1200">
              <a:solidFill>
                <a:schemeClr val="lt1"/>
              </a:solidFill>
            </a:endParaRPr>
          </a:p>
          <a:p>
            <a:pPr marL="0" lvl="0" indent="457200" algn="l" rtl="0">
              <a:lnSpc>
                <a:spcPct val="100000"/>
              </a:lnSpc>
              <a:spcBef>
                <a:spcPts val="0"/>
              </a:spcBef>
              <a:spcAft>
                <a:spcPts val="0"/>
              </a:spcAft>
              <a:buNone/>
            </a:pPr>
            <a:r>
              <a:rPr lang="en-GB" sz="1200">
                <a:solidFill>
                  <a:schemeClr val="lt1"/>
                </a:solidFill>
              </a:rPr>
              <a:t>}</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a:t>
            </a:r>
            <a:endParaRPr sz="1200">
              <a:solidFill>
                <a:schemeClr val="lt1"/>
              </a:solidFill>
            </a:endParaRPr>
          </a:p>
          <a:p>
            <a:pPr marL="0" lvl="0" indent="0" algn="l" rtl="0">
              <a:lnSpc>
                <a:spcPct val="100000"/>
              </a:lnSpc>
              <a:spcBef>
                <a:spcPts val="0"/>
              </a:spcBef>
              <a:spcAft>
                <a:spcPts val="0"/>
              </a:spcAft>
              <a:buNone/>
            </a:pP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void BFS(int initial) {</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int visited[V]={0};</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BFSnode(initial,visited);</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for(int i=0;i&lt;V;i++)</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if(visited[i]==0)</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        	BFSnode(i,visited);</a:t>
            </a:r>
            <a:endParaRPr sz="1200">
              <a:solidFill>
                <a:schemeClr val="lt1"/>
              </a:solidFill>
            </a:endParaRPr>
          </a:p>
          <a:p>
            <a:pPr marL="0" lvl="0" indent="0" algn="l" rtl="0">
              <a:lnSpc>
                <a:spcPct val="100000"/>
              </a:lnSpc>
              <a:spcBef>
                <a:spcPts val="0"/>
              </a:spcBef>
              <a:spcAft>
                <a:spcPts val="0"/>
              </a:spcAft>
              <a:buNone/>
            </a:pPr>
            <a:r>
              <a:rPr lang="en-GB" sz="1200">
                <a:solidFill>
                  <a:schemeClr val="lt1"/>
                </a:solidFill>
              </a:rPr>
              <a:t>}</a:t>
            </a:r>
            <a:endParaRPr sz="1100">
              <a:solidFill>
                <a:schemeClr val="lt1"/>
              </a:solidFill>
            </a:endParaRPr>
          </a:p>
        </p:txBody>
      </p:sp>
      <p:sp>
        <p:nvSpPr>
          <p:cNvPr id="369" name="Google Shape;369;p23"/>
          <p:cNvSpPr txBox="1"/>
          <p:nvPr/>
        </p:nvSpPr>
        <p:spPr>
          <a:xfrm>
            <a:off x="4925700" y="387875"/>
            <a:ext cx="4059600" cy="44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a:solidFill>
                  <a:srgbClr val="5B0F00"/>
                </a:solidFill>
                <a:latin typeface="Lato Black" panose="020F0802020204030203"/>
                <a:ea typeface="Lato Black" panose="020F0802020204030203"/>
                <a:cs typeface="Lato Black" panose="020F0802020204030203"/>
                <a:sym typeface="Lato Black" panose="020F0802020204030203"/>
              </a:rPr>
              <a:t>BFS for Disconnected Graphs</a:t>
            </a:r>
            <a:endParaRPr sz="2300">
              <a:solidFill>
                <a:srgbClr val="5B0F00"/>
              </a:solidFill>
              <a:latin typeface="Lato Black" panose="020F0802020204030203"/>
              <a:ea typeface="Lato Black" panose="020F0802020204030203"/>
              <a:cs typeface="Lato Black" panose="020F0802020204030203"/>
              <a:sym typeface="Lato Black" panose="020F0802020204030203"/>
            </a:endParaRPr>
          </a:p>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GB" b="1">
                <a:latin typeface="Comfortaa"/>
                <a:ea typeface="Comfortaa"/>
                <a:cs typeface="Comfortaa"/>
                <a:sym typeface="Comfortaa"/>
              </a:rPr>
              <a:t>The array which keeps a track of all unvisited nodes present in the graph behaves differently. </a:t>
            </a:r>
            <a:endParaRPr b="1">
              <a:latin typeface="Comfortaa"/>
              <a:ea typeface="Comfortaa"/>
              <a:cs typeface="Comfortaa"/>
              <a:sym typeface="Comfortaa"/>
            </a:endParaRPr>
          </a:p>
          <a:p>
            <a:pPr marL="457200" lvl="0" indent="-298450" algn="l" rtl="0">
              <a:lnSpc>
                <a:spcPct val="115000"/>
              </a:lnSpc>
              <a:spcBef>
                <a:spcPts val="1100"/>
              </a:spcBef>
              <a:spcAft>
                <a:spcPts val="0"/>
              </a:spcAft>
              <a:buSzPts val="1100"/>
              <a:buFont typeface="Comfortaa"/>
              <a:buChar char="●"/>
            </a:pPr>
            <a:r>
              <a:rPr lang="en-GB" b="1">
                <a:latin typeface="Comfortaa"/>
                <a:ea typeface="Comfortaa"/>
                <a:cs typeface="Comfortaa"/>
                <a:sym typeface="Comfortaa"/>
              </a:rPr>
              <a:t>After performing BFS for the initial node, we check if any vertices are left unvisited.</a:t>
            </a:r>
            <a:endParaRPr b="1">
              <a:latin typeface="Comfortaa"/>
              <a:ea typeface="Comfortaa"/>
              <a:cs typeface="Comfortaa"/>
              <a:sym typeface="Comfortaa"/>
            </a:endParaRPr>
          </a:p>
          <a:p>
            <a:pPr marL="457200" lvl="0" indent="-298450" algn="l" rtl="0">
              <a:lnSpc>
                <a:spcPct val="115000"/>
              </a:lnSpc>
              <a:spcBef>
                <a:spcPts val="0"/>
              </a:spcBef>
              <a:spcAft>
                <a:spcPts val="0"/>
              </a:spcAft>
              <a:buSzPts val="1100"/>
              <a:buFont typeface="Comfortaa"/>
              <a:buChar char="●"/>
            </a:pPr>
            <a:r>
              <a:rPr lang="en-GB" b="1">
                <a:latin typeface="Comfortaa"/>
                <a:ea typeface="Comfortaa"/>
                <a:cs typeface="Comfortaa"/>
                <a:sym typeface="Comfortaa"/>
              </a:rPr>
              <a:t>While(any unvisited vertex exists)</a:t>
            </a:r>
            <a:endParaRPr b="1">
              <a:latin typeface="Comfortaa"/>
              <a:ea typeface="Comfortaa"/>
              <a:cs typeface="Comfortaa"/>
              <a:sym typeface="Comfortaa"/>
            </a:endParaRPr>
          </a:p>
          <a:p>
            <a:pPr marL="914400" lvl="1" indent="-298450" algn="l" rtl="0">
              <a:lnSpc>
                <a:spcPct val="115000"/>
              </a:lnSpc>
              <a:spcBef>
                <a:spcPts val="0"/>
              </a:spcBef>
              <a:spcAft>
                <a:spcPts val="0"/>
              </a:spcAft>
              <a:buSzPts val="1100"/>
              <a:buFont typeface="Comfortaa"/>
              <a:buChar char="○"/>
            </a:pPr>
            <a:r>
              <a:rPr lang="en-GB" b="1">
                <a:latin typeface="Comfortaa"/>
                <a:ea typeface="Comfortaa"/>
                <a:cs typeface="Comfortaa"/>
                <a:sym typeface="Comfortaa"/>
              </a:rPr>
              <a:t>Perform BFS</a:t>
            </a:r>
            <a:endParaRPr b="1">
              <a:latin typeface="Comfortaa"/>
              <a:ea typeface="Comfortaa"/>
              <a:cs typeface="Comfortaa"/>
              <a:sym typeface="Comfortaa"/>
            </a:endParaRPr>
          </a:p>
          <a:p>
            <a:pPr marL="0" lvl="0" indent="0" algn="l" rtl="0">
              <a:spcBef>
                <a:spcPts val="1100"/>
              </a:spcBef>
              <a:spcAft>
                <a:spcPts val="0"/>
              </a:spcAft>
              <a:buNone/>
            </a:pPr>
            <a:endParaRPr b="1">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73" name="Shape 373"/>
        <p:cNvGrpSpPr/>
        <p:nvPr/>
      </p:nvGrpSpPr>
      <p:grpSpPr>
        <a:xfrm>
          <a:off x="0" y="0"/>
          <a:ext cx="0" cy="0"/>
          <a:chOff x="0" y="0"/>
          <a:chExt cx="0" cy="0"/>
        </a:xfrm>
      </p:grpSpPr>
      <p:pic>
        <p:nvPicPr>
          <p:cNvPr id="374" name="Google Shape;374;p24"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375" name="Google Shape;375;p24"/>
          <p:cNvSpPr txBox="1"/>
          <p:nvPr>
            <p:ph type="title"/>
          </p:nvPr>
        </p:nvSpPr>
        <p:spPr>
          <a:xfrm>
            <a:off x="201900" y="153100"/>
            <a:ext cx="87402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OUTPUTS</a:t>
            </a:r>
            <a:endParaRPr lang="en-GB"/>
          </a:p>
          <a:p>
            <a:pPr marL="0" lvl="0" indent="0" algn="l" rtl="0">
              <a:spcBef>
                <a:spcPts val="0"/>
              </a:spcBef>
              <a:spcAft>
                <a:spcPts val="0"/>
              </a:spcAft>
              <a:buNone/>
            </a:pPr>
          </a:p>
          <a:p>
            <a:pPr marL="0" lvl="0" indent="0" algn="l" rtl="0">
              <a:spcBef>
                <a:spcPts val="0"/>
              </a:spcBef>
              <a:spcAft>
                <a:spcPts val="0"/>
              </a:spcAft>
              <a:buNone/>
            </a:pPr>
          </a:p>
        </p:txBody>
      </p:sp>
      <p:pic>
        <p:nvPicPr>
          <p:cNvPr id="376" name="Google Shape;376;p24"/>
          <p:cNvPicPr preferRelativeResize="0"/>
          <p:nvPr/>
        </p:nvPicPr>
        <p:blipFill rotWithShape="1">
          <a:blip r:embed="rId2"/>
          <a:srcRect l="12105" t="20792" r="61973" b="42870"/>
          <a:stretch>
            <a:fillRect/>
          </a:stretch>
        </p:blipFill>
        <p:spPr>
          <a:xfrm>
            <a:off x="1378625" y="916900"/>
            <a:ext cx="5305550" cy="4183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80" name="Shape 380"/>
        <p:cNvGrpSpPr/>
        <p:nvPr/>
      </p:nvGrpSpPr>
      <p:grpSpPr>
        <a:xfrm>
          <a:off x="0" y="0"/>
          <a:ext cx="0" cy="0"/>
          <a:chOff x="0" y="0"/>
          <a:chExt cx="0" cy="0"/>
        </a:xfrm>
      </p:grpSpPr>
      <p:pic>
        <p:nvPicPr>
          <p:cNvPr id="381" name="Google Shape;381;p25"/>
          <p:cNvPicPr preferRelativeResize="0"/>
          <p:nvPr/>
        </p:nvPicPr>
        <p:blipFill rotWithShape="1">
          <a:blip r:embed="rId1"/>
          <a:srcRect b="7552"/>
          <a:stretch>
            <a:fillRect/>
          </a:stretch>
        </p:blipFill>
        <p:spPr>
          <a:xfrm>
            <a:off x="0" y="0"/>
            <a:ext cx="4172075" cy="5143500"/>
          </a:xfrm>
          <a:prstGeom prst="rect">
            <a:avLst/>
          </a:prstGeom>
          <a:noFill/>
          <a:ln>
            <a:noFill/>
          </a:ln>
        </p:spPr>
      </p:pic>
      <p:sp>
        <p:nvSpPr>
          <p:cNvPr id="382" name="Google Shape;382;p25"/>
          <p:cNvSpPr txBox="1"/>
          <p:nvPr>
            <p:ph type="body" idx="1"/>
          </p:nvPr>
        </p:nvSpPr>
        <p:spPr>
          <a:xfrm>
            <a:off x="223075" y="156750"/>
            <a:ext cx="8643600" cy="8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900" b="1">
                <a:solidFill>
                  <a:srgbClr val="FFFFFF"/>
                </a:solidFill>
              </a:rPr>
              <a:t> </a:t>
            </a:r>
            <a:r>
              <a:rPr lang="en-GB" sz="3900" b="1" u="sng">
                <a:solidFill>
                  <a:srgbClr val="5B0F00"/>
                </a:solidFill>
              </a:rPr>
              <a:t>DEPTH FIRST SEARCH </a:t>
            </a:r>
            <a:endParaRPr sz="3900" b="1" u="sng">
              <a:solidFill>
                <a:srgbClr val="5B0F00"/>
              </a:solidFill>
            </a:endParaRPr>
          </a:p>
          <a:p>
            <a:pPr marL="0" lvl="0" indent="0" algn="l" rtl="0">
              <a:spcBef>
                <a:spcPts val="1600"/>
              </a:spcBef>
              <a:spcAft>
                <a:spcPts val="1600"/>
              </a:spcAft>
              <a:buClr>
                <a:schemeClr val="dk2"/>
              </a:buClr>
              <a:buSzPts val="1100"/>
              <a:buFont typeface="Arial" panose="020B0604020202020204"/>
              <a:buNone/>
            </a:pPr>
            <a:endParaRPr sz="1800">
              <a:solidFill>
                <a:srgbClr val="000000"/>
              </a:solidFill>
            </a:endParaRPr>
          </a:p>
        </p:txBody>
      </p:sp>
      <p:grpSp>
        <p:nvGrpSpPr>
          <p:cNvPr id="383" name="Google Shape;383;p25"/>
          <p:cNvGrpSpPr/>
          <p:nvPr/>
        </p:nvGrpSpPr>
        <p:grpSpPr>
          <a:xfrm>
            <a:off x="62041" y="1131474"/>
            <a:ext cx="4066632" cy="3870049"/>
            <a:chOff x="6803275" y="395367"/>
            <a:chExt cx="2212050" cy="2537072"/>
          </a:xfrm>
        </p:grpSpPr>
        <p:pic>
          <p:nvPicPr>
            <p:cNvPr id="384" name="Google Shape;384;p25"/>
            <p:cNvPicPr preferRelativeResize="0"/>
            <p:nvPr/>
          </p:nvPicPr>
          <p:blipFill>
            <a:blip r:embed="rId2"/>
            <a:stretch>
              <a:fillRect/>
            </a:stretch>
          </p:blipFill>
          <p:spPr>
            <a:xfrm>
              <a:off x="6803275" y="427445"/>
              <a:ext cx="2212050" cy="2504994"/>
            </a:xfrm>
            <a:prstGeom prst="rect">
              <a:avLst/>
            </a:prstGeom>
            <a:noFill/>
            <a:ln>
              <a:noFill/>
            </a:ln>
          </p:spPr>
        </p:pic>
        <p:pic>
          <p:nvPicPr>
            <p:cNvPr id="385" name="Google Shape;385;p25" descr="Piece of duct tape sticking a note to the slide"/>
            <p:cNvPicPr preferRelativeResize="0"/>
            <p:nvPr/>
          </p:nvPicPr>
          <p:blipFill rotWithShape="1">
            <a:blip r:embed="rId3"/>
            <a:srcRect l="9244" t="5926" r="2118" b="10011"/>
            <a:stretch>
              <a:fillRect/>
            </a:stretch>
          </p:blipFill>
          <p:spPr>
            <a:xfrm rot="154824">
              <a:off x="7455061" y="415492"/>
              <a:ext cx="901262" cy="320162"/>
            </a:xfrm>
            <a:prstGeom prst="rect">
              <a:avLst/>
            </a:prstGeom>
            <a:noFill/>
            <a:ln>
              <a:noFill/>
            </a:ln>
          </p:spPr>
        </p:pic>
        <p:sp>
          <p:nvSpPr>
            <p:cNvPr id="386" name="Google Shape;386;p2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panose="020B0503030101060003"/>
                <a:ea typeface="Raleway" panose="020B0503030101060003"/>
                <a:cs typeface="Raleway" panose="020B0503030101060003"/>
                <a:sym typeface="Raleway" panose="020B0503030101060003"/>
              </a:endParaRPr>
            </a:p>
          </p:txBody>
        </p:sp>
      </p:grpSp>
      <p:sp>
        <p:nvSpPr>
          <p:cNvPr id="387" name="Google Shape;387;p25"/>
          <p:cNvSpPr txBox="1"/>
          <p:nvPr/>
        </p:nvSpPr>
        <p:spPr>
          <a:xfrm>
            <a:off x="4282600" y="1071150"/>
            <a:ext cx="4461300" cy="38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1600">
                <a:latin typeface="Nunito" panose="00000500000000000000"/>
                <a:ea typeface="Nunito" panose="00000500000000000000"/>
                <a:cs typeface="Nunito" panose="00000500000000000000"/>
                <a:sym typeface="Nunito" panose="00000500000000000000"/>
              </a:rPr>
              <a:t>The DFS algorithm is a recursive algorithm that uses the idea of backtracking. </a:t>
            </a:r>
            <a:endParaRPr sz="1600">
              <a:latin typeface="Nunito" panose="00000500000000000000"/>
              <a:ea typeface="Nunito" panose="00000500000000000000"/>
              <a:cs typeface="Nunito" panose="00000500000000000000"/>
              <a:sym typeface="Nunito" panose="00000500000000000000"/>
            </a:endParaRPr>
          </a:p>
          <a:p>
            <a:pPr marL="0" lvl="0" indent="0" algn="l" rtl="0">
              <a:lnSpc>
                <a:spcPct val="115000"/>
              </a:lnSpc>
              <a:spcBef>
                <a:spcPts val="1100"/>
              </a:spcBef>
              <a:spcAft>
                <a:spcPts val="0"/>
              </a:spcAft>
              <a:buNone/>
            </a:pPr>
            <a:r>
              <a:rPr lang="en-GB" sz="1600">
                <a:latin typeface="Nunito" panose="00000500000000000000"/>
                <a:ea typeface="Nunito" panose="00000500000000000000"/>
                <a:cs typeface="Nunito" panose="00000500000000000000"/>
                <a:sym typeface="Nunito" panose="00000500000000000000"/>
              </a:rPr>
              <a:t>Here, the word backtrack means that when you are moving forward and there are no more nodes along the current path, you move backwards on the same path to find nodes to traverse. All the nodes will be visited on the current path till all the unvisited nodes have been traversed after which the next path will be selected.</a:t>
            </a:r>
            <a:endParaRPr sz="1600">
              <a:latin typeface="Nunito" panose="00000500000000000000"/>
              <a:ea typeface="Nunito" panose="00000500000000000000"/>
              <a:cs typeface="Nunito" panose="00000500000000000000"/>
              <a:sym typeface="Nunito" panose="00000500000000000000"/>
            </a:endParaRPr>
          </a:p>
          <a:p>
            <a:pPr marL="0" lvl="0" indent="0" algn="l" rtl="0">
              <a:lnSpc>
                <a:spcPct val="115000"/>
              </a:lnSpc>
              <a:spcBef>
                <a:spcPts val="1100"/>
              </a:spcBef>
              <a:spcAft>
                <a:spcPts val="1600"/>
              </a:spcAft>
              <a:buClr>
                <a:schemeClr val="dk2"/>
              </a:buClr>
              <a:buSzPts val="1100"/>
              <a:buFont typeface="Arial" panose="020B0604020202020204"/>
              <a:buNone/>
            </a:pPr>
            <a:endParaRPr sz="1600">
              <a:latin typeface="Nunito" panose="00000500000000000000"/>
              <a:ea typeface="Nunito" panose="00000500000000000000"/>
              <a:cs typeface="Nunito" panose="00000500000000000000"/>
              <a:sym typeface="Nunito" panose="00000500000000000000"/>
            </a:endParaRPr>
          </a:p>
        </p:txBody>
      </p:sp>
      <p:pic>
        <p:nvPicPr>
          <p:cNvPr id="388" name="Google Shape;388;p25"/>
          <p:cNvPicPr preferRelativeResize="0"/>
          <p:nvPr/>
        </p:nvPicPr>
        <p:blipFill>
          <a:blip r:embed="rId4"/>
          <a:stretch>
            <a:fillRect/>
          </a:stretch>
        </p:blipFill>
        <p:spPr>
          <a:xfrm>
            <a:off x="263975" y="1962075"/>
            <a:ext cx="3644125" cy="2760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392" name="Shape 392"/>
        <p:cNvGrpSpPr/>
        <p:nvPr/>
      </p:nvGrpSpPr>
      <p:grpSpPr>
        <a:xfrm>
          <a:off x="0" y="0"/>
          <a:ext cx="0" cy="0"/>
          <a:chOff x="0" y="0"/>
          <a:chExt cx="0" cy="0"/>
        </a:xfrm>
      </p:grpSpPr>
      <p:sp>
        <p:nvSpPr>
          <p:cNvPr id="393" name="Google Shape;393;p26"/>
          <p:cNvSpPr/>
          <p:nvPr/>
        </p:nvSpPr>
        <p:spPr>
          <a:xfrm>
            <a:off x="4313400" y="3342075"/>
            <a:ext cx="4830600" cy="1768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26"/>
          <p:cNvSpPr/>
          <p:nvPr/>
        </p:nvSpPr>
        <p:spPr>
          <a:xfrm>
            <a:off x="4339350" y="-6450"/>
            <a:ext cx="4830600" cy="3248100"/>
          </a:xfrm>
          <a:prstGeom prst="rect">
            <a:avLst/>
          </a:prstGeom>
          <a:solidFill>
            <a:srgbClr val="000000">
              <a:alpha val="72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26"/>
          <p:cNvSpPr txBox="1"/>
          <p:nvPr>
            <p:ph type="subTitle" idx="1"/>
          </p:nvPr>
        </p:nvSpPr>
        <p:spPr>
          <a:xfrm>
            <a:off x="194875" y="145950"/>
            <a:ext cx="4144500" cy="4864500"/>
          </a:xfrm>
          <a:prstGeom prst="rect">
            <a:avLst/>
          </a:prstGeom>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3000" b="1">
                <a:solidFill>
                  <a:schemeClr val="dk1"/>
                </a:solidFill>
              </a:rPr>
              <a:t>DFS ALGORITHM</a:t>
            </a:r>
            <a:endParaRPr sz="3000" b="1">
              <a:solidFill>
                <a:schemeClr val="dk1"/>
              </a:solidFill>
            </a:endParaRPr>
          </a:p>
          <a:p>
            <a:pPr marL="0" lvl="0" indent="0" algn="l" rtl="0">
              <a:lnSpc>
                <a:spcPct val="115000"/>
              </a:lnSpc>
              <a:spcBef>
                <a:spcPts val="1600"/>
              </a:spcBef>
              <a:spcAft>
                <a:spcPts val="0"/>
              </a:spcAft>
              <a:buNone/>
            </a:pPr>
            <a:r>
              <a:rPr lang="en-GB">
                <a:solidFill>
                  <a:srgbClr val="000000"/>
                </a:solidFill>
              </a:rPr>
              <a:t>The recursive nature of DFS can be implemented using stacks. The basic idea is as follows:</a:t>
            </a:r>
            <a:endParaRPr>
              <a:solidFill>
                <a:srgbClr val="000000"/>
              </a:solidFill>
            </a:endParaRPr>
          </a:p>
          <a:p>
            <a:pPr marL="457200" lvl="0" indent="-285750" algn="l" rtl="0">
              <a:lnSpc>
                <a:spcPct val="115000"/>
              </a:lnSpc>
              <a:spcBef>
                <a:spcPts val="1100"/>
              </a:spcBef>
              <a:spcAft>
                <a:spcPts val="0"/>
              </a:spcAft>
              <a:buClr>
                <a:srgbClr val="000000"/>
              </a:buClr>
              <a:buSzPts val="900"/>
              <a:buFont typeface="Arial" panose="020B0604020202020204"/>
              <a:buAutoNum type="arabicPeriod"/>
            </a:pPr>
            <a:r>
              <a:rPr lang="en-GB">
                <a:solidFill>
                  <a:srgbClr val="000000"/>
                </a:solidFill>
              </a:rPr>
              <a:t>Pick a starting node and push all its adjacent nodes into a stack.</a:t>
            </a:r>
            <a:endParaRPr>
              <a:solidFill>
                <a:srgbClr val="000000"/>
              </a:solidFill>
            </a:endParaRPr>
          </a:p>
          <a:p>
            <a:pPr marL="457200" lvl="0" indent="-285750" algn="l" rtl="0">
              <a:lnSpc>
                <a:spcPct val="115000"/>
              </a:lnSpc>
              <a:spcBef>
                <a:spcPts val="0"/>
              </a:spcBef>
              <a:spcAft>
                <a:spcPts val="0"/>
              </a:spcAft>
              <a:buClr>
                <a:srgbClr val="000000"/>
              </a:buClr>
              <a:buSzPts val="900"/>
              <a:buFont typeface="Arial" panose="020B0604020202020204"/>
              <a:buAutoNum type="arabicPeriod"/>
            </a:pPr>
            <a:r>
              <a:rPr lang="en-GB">
                <a:solidFill>
                  <a:srgbClr val="000000"/>
                </a:solidFill>
              </a:rPr>
              <a:t>Pop a node from stack to select the next node to visit and push all its adjacent nodes into a stack.</a:t>
            </a:r>
            <a:endParaRPr>
              <a:solidFill>
                <a:srgbClr val="000000"/>
              </a:solidFill>
            </a:endParaRPr>
          </a:p>
          <a:p>
            <a:pPr marL="457200" lvl="0" indent="-285750" algn="l" rtl="0">
              <a:lnSpc>
                <a:spcPct val="115000"/>
              </a:lnSpc>
              <a:spcBef>
                <a:spcPts val="0"/>
              </a:spcBef>
              <a:spcAft>
                <a:spcPts val="0"/>
              </a:spcAft>
              <a:buClr>
                <a:srgbClr val="000000"/>
              </a:buClr>
              <a:buSzPts val="900"/>
              <a:buFont typeface="Arial" panose="020B0604020202020204"/>
              <a:buAutoNum type="arabicPeriod"/>
            </a:pPr>
            <a:r>
              <a:rPr lang="en-GB">
                <a:solidFill>
                  <a:srgbClr val="000000"/>
                </a:solidFill>
              </a:rPr>
              <a:t>Repeat this process until the stack is empty.</a:t>
            </a:r>
            <a:endParaRPr>
              <a:solidFill>
                <a:srgbClr val="000000"/>
              </a:solidFill>
            </a:endParaRPr>
          </a:p>
          <a:p>
            <a:pPr marL="0" lvl="0" indent="0" algn="l" rtl="0">
              <a:lnSpc>
                <a:spcPct val="115000"/>
              </a:lnSpc>
              <a:spcBef>
                <a:spcPts val="1100"/>
              </a:spcBef>
              <a:spcAft>
                <a:spcPts val="1100"/>
              </a:spcAft>
              <a:buNone/>
            </a:pPr>
            <a:r>
              <a:rPr lang="en-GB">
                <a:solidFill>
                  <a:srgbClr val="000000"/>
                </a:solidFill>
              </a:rPr>
              <a:t>The same idea can also be implemented using simple recursion.</a:t>
            </a:r>
            <a:endParaRPr sz="900"/>
          </a:p>
        </p:txBody>
      </p:sp>
      <p:sp>
        <p:nvSpPr>
          <p:cNvPr id="396" name="Google Shape;396;p26"/>
          <p:cNvSpPr txBox="1"/>
          <p:nvPr/>
        </p:nvSpPr>
        <p:spPr>
          <a:xfrm>
            <a:off x="4572000" y="145950"/>
            <a:ext cx="4453500" cy="299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Lato Black" panose="020F0802020204030203"/>
                <a:ea typeface="Lato Black" panose="020F0802020204030203"/>
                <a:cs typeface="Lato Black" panose="020F0802020204030203"/>
                <a:sym typeface="Lato Black" panose="020F0802020204030203"/>
              </a:rPr>
              <a:t>DFS-iterative (G, s):</a:t>
            </a:r>
            <a:r>
              <a:rPr lang="en-GB">
                <a:solidFill>
                  <a:srgbClr val="FFFFFF"/>
                </a:solidFill>
                <a:latin typeface="Nunito" panose="00000500000000000000"/>
                <a:ea typeface="Nunito" panose="00000500000000000000"/>
                <a:cs typeface="Nunito" panose="00000500000000000000"/>
                <a:sym typeface="Nunito" panose="00000500000000000000"/>
              </a:rPr>
              <a:t>  </a:t>
            </a:r>
            <a:r>
              <a:rPr lang="en-GB" sz="1100">
                <a:solidFill>
                  <a:srgbClr val="B7B7B7"/>
                </a:solidFill>
                <a:latin typeface="Nunito" panose="00000500000000000000"/>
                <a:ea typeface="Nunito" panose="00000500000000000000"/>
                <a:cs typeface="Nunito" panose="00000500000000000000"/>
                <a:sym typeface="Nunito" panose="00000500000000000000"/>
              </a:rPr>
              <a:t>//Where G is graph and s is source vertex</a:t>
            </a:r>
            <a:endParaRPr sz="1100">
              <a:solidFill>
                <a:srgbClr val="B7B7B7"/>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r>
              <a:rPr lang="en-GB" sz="1100">
                <a:solidFill>
                  <a:srgbClr val="B7B7B7"/>
                </a:solidFill>
                <a:latin typeface="Nunito" panose="00000500000000000000"/>
                <a:ea typeface="Nunito" panose="00000500000000000000"/>
                <a:cs typeface="Nunito" panose="00000500000000000000"/>
                <a:sym typeface="Nunito" panose="00000500000000000000"/>
              </a:rPr>
              <a:t>       </a:t>
            </a:r>
            <a:r>
              <a:rPr lang="en-GB">
                <a:solidFill>
                  <a:srgbClr val="FFFFFF"/>
                </a:solidFill>
                <a:latin typeface="Comfortaa Regular"/>
                <a:ea typeface="Comfortaa Regular"/>
                <a:cs typeface="Comfortaa Regular"/>
                <a:sym typeface="Comfortaa Regular"/>
              </a:rPr>
              <a:t>l</a:t>
            </a:r>
            <a:r>
              <a:rPr lang="en-GB" sz="1300">
                <a:solidFill>
                  <a:srgbClr val="FFFFFF"/>
                </a:solidFill>
                <a:latin typeface="Comfortaa Regular"/>
                <a:ea typeface="Comfortaa Regular"/>
                <a:cs typeface="Comfortaa Regular"/>
                <a:sym typeface="Comfortaa Regular"/>
              </a:rPr>
              <a:t>et S be stack</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S.push( s )           </a:t>
            </a:r>
            <a:r>
              <a:rPr lang="en-GB" sz="1000">
                <a:solidFill>
                  <a:srgbClr val="B7B7B7"/>
                </a:solidFill>
                <a:latin typeface="Comfortaa Regular"/>
                <a:ea typeface="Comfortaa Regular"/>
                <a:cs typeface="Comfortaa Regular"/>
                <a:sym typeface="Comfortaa Regular"/>
              </a:rPr>
              <a:t> //Inserting s in stack</a:t>
            </a:r>
            <a:r>
              <a:rPr lang="en-GB" sz="1300">
                <a:solidFill>
                  <a:srgbClr val="FFFFFF"/>
                </a:solidFill>
                <a:latin typeface="Comfortaa Regular"/>
                <a:ea typeface="Comfortaa Regular"/>
                <a:cs typeface="Comfortaa Regular"/>
                <a:sym typeface="Comfortaa Regular"/>
              </a:rPr>
              <a:t> </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mark s as visited.</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while ( S is not empty):</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a:t>
            </a:r>
            <a:r>
              <a:rPr lang="en-GB" sz="1000">
                <a:solidFill>
                  <a:srgbClr val="B7B7B7"/>
                </a:solidFill>
                <a:latin typeface="Comfortaa Regular"/>
                <a:ea typeface="Comfortaa Regular"/>
                <a:cs typeface="Comfortaa Regular"/>
                <a:sym typeface="Comfortaa Regular"/>
              </a:rPr>
              <a:t> //Pop a vertex from stack to visit next</a:t>
            </a:r>
            <a:endParaRPr sz="1000">
              <a:solidFill>
                <a:srgbClr val="B7B7B7"/>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v  =  S.top( )</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S.pop( )</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a:t>
            </a:r>
            <a:r>
              <a:rPr lang="en-GB" sz="1000">
                <a:solidFill>
                  <a:srgbClr val="B7B7B7"/>
                </a:solidFill>
                <a:latin typeface="Comfortaa Regular"/>
                <a:ea typeface="Comfortaa Regular"/>
                <a:cs typeface="Comfortaa Regular"/>
                <a:sym typeface="Comfortaa Regular"/>
              </a:rPr>
              <a:t>//Push all the neighbours of v in stack that are not visited   </a:t>
            </a:r>
            <a:endParaRPr sz="1000">
              <a:solidFill>
                <a:srgbClr val="B7B7B7"/>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for all neighbours w of v in Graph G:</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if w is not visited :</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S.push( w )         </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mark w as visited</a:t>
            </a:r>
            <a:endParaRPr sz="1300">
              <a:latin typeface="Comfortaa Regular"/>
              <a:ea typeface="Comfortaa Regular"/>
              <a:cs typeface="Comfortaa Regular"/>
              <a:sym typeface="Comfortaa Regular"/>
            </a:endParaRPr>
          </a:p>
          <a:p>
            <a:pPr marL="0" lvl="0" indent="0" algn="l" rtl="0">
              <a:spcBef>
                <a:spcPts val="0"/>
              </a:spcBef>
              <a:spcAft>
                <a:spcPts val="0"/>
              </a:spcAft>
              <a:buNone/>
            </a:pPr>
            <a:r>
              <a:rPr lang="en-GB">
                <a:latin typeface="Nunito" panose="00000500000000000000"/>
                <a:ea typeface="Nunito" panose="00000500000000000000"/>
                <a:cs typeface="Nunito" panose="00000500000000000000"/>
                <a:sym typeface="Nunito" panose="00000500000000000000"/>
              </a:rPr>
              <a:t> </a:t>
            </a:r>
            <a:endParaRPr>
              <a:latin typeface="Nunito" panose="00000500000000000000"/>
              <a:ea typeface="Nunito" panose="00000500000000000000"/>
              <a:cs typeface="Nunito" panose="00000500000000000000"/>
              <a:sym typeface="Nunito" panose="00000500000000000000"/>
            </a:endParaRPr>
          </a:p>
        </p:txBody>
      </p:sp>
      <p:sp>
        <p:nvSpPr>
          <p:cNvPr id="397" name="Google Shape;397;p26"/>
          <p:cNvSpPr txBox="1"/>
          <p:nvPr/>
        </p:nvSpPr>
        <p:spPr>
          <a:xfrm>
            <a:off x="4572000" y="3637575"/>
            <a:ext cx="3888600" cy="117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Nunito" panose="00000500000000000000"/>
                <a:ea typeface="Nunito" panose="00000500000000000000"/>
                <a:cs typeface="Nunito" panose="00000500000000000000"/>
                <a:sym typeface="Nunito" panose="00000500000000000000"/>
              </a:rPr>
              <a:t>    </a:t>
            </a:r>
            <a:r>
              <a:rPr lang="en-GB">
                <a:solidFill>
                  <a:srgbClr val="FFFFFF"/>
                </a:solidFill>
                <a:latin typeface="Lato Black" panose="020F0802020204030203"/>
                <a:ea typeface="Lato Black" panose="020F0802020204030203"/>
                <a:cs typeface="Lato Black" panose="020F0802020204030203"/>
                <a:sym typeface="Lato Black" panose="020F0802020204030203"/>
              </a:rPr>
              <a:t>DFS-recursive(G, s):</a:t>
            </a:r>
            <a:endParaRPr>
              <a:solidFill>
                <a:srgbClr val="FFFFFF"/>
              </a:solidFill>
              <a:latin typeface="Lato Black" panose="020F0802020204030203"/>
              <a:ea typeface="Lato Black" panose="020F0802020204030203"/>
              <a:cs typeface="Lato Black" panose="020F0802020204030203"/>
              <a:sym typeface="Lato Black" panose="020F0802020204030203"/>
            </a:endParaRPr>
          </a:p>
          <a:p>
            <a:pPr marL="0" lvl="0" indent="0" algn="l" rtl="0">
              <a:spcBef>
                <a:spcPts val="0"/>
              </a:spcBef>
              <a:spcAft>
                <a:spcPts val="0"/>
              </a:spcAft>
              <a:buNone/>
            </a:pPr>
            <a:r>
              <a:rPr lang="en-GB">
                <a:solidFill>
                  <a:srgbClr val="FFFFFF"/>
                </a:solidFill>
                <a:latin typeface="Nunito" panose="00000500000000000000"/>
                <a:ea typeface="Nunito" panose="00000500000000000000"/>
                <a:cs typeface="Nunito" panose="00000500000000000000"/>
                <a:sym typeface="Nunito" panose="00000500000000000000"/>
              </a:rPr>
              <a:t>        </a:t>
            </a:r>
            <a:r>
              <a:rPr lang="en-GB" sz="1300">
                <a:solidFill>
                  <a:srgbClr val="FFFFFF"/>
                </a:solidFill>
                <a:latin typeface="Comfortaa Regular"/>
                <a:ea typeface="Comfortaa Regular"/>
                <a:cs typeface="Comfortaa Regular"/>
                <a:sym typeface="Comfortaa Regular"/>
              </a:rPr>
              <a:t>mark s as visited</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for all neighbours w of s in Graph G:</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if w is not visited:</a:t>
            </a:r>
            <a:endParaRPr sz="1300">
              <a:solidFill>
                <a:srgbClr val="FFFFFF"/>
              </a:solidFill>
              <a:latin typeface="Comfortaa Regular"/>
              <a:ea typeface="Comfortaa Regular"/>
              <a:cs typeface="Comfortaa Regular"/>
              <a:sym typeface="Comfortaa Regular"/>
            </a:endParaRPr>
          </a:p>
          <a:p>
            <a:pPr marL="0" lvl="0" indent="0" algn="l" rtl="0">
              <a:spcBef>
                <a:spcPts val="0"/>
              </a:spcBef>
              <a:spcAft>
                <a:spcPts val="0"/>
              </a:spcAft>
              <a:buNone/>
            </a:pPr>
            <a:r>
              <a:rPr lang="en-GB" sz="1300">
                <a:solidFill>
                  <a:srgbClr val="FFFFFF"/>
                </a:solidFill>
                <a:latin typeface="Comfortaa Regular"/>
                <a:ea typeface="Comfortaa Regular"/>
                <a:cs typeface="Comfortaa Regular"/>
                <a:sym typeface="Comfortaa Regular"/>
              </a:rPr>
              <a:t>                DFS-recursive(G, w)</a:t>
            </a:r>
            <a:endParaRPr sz="1300">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01" name="Shape 401"/>
        <p:cNvGrpSpPr/>
        <p:nvPr/>
      </p:nvGrpSpPr>
      <p:grpSpPr>
        <a:xfrm>
          <a:off x="0" y="0"/>
          <a:ext cx="0" cy="0"/>
          <a:chOff x="0" y="0"/>
          <a:chExt cx="0" cy="0"/>
        </a:xfrm>
      </p:grpSpPr>
      <p:pic>
        <p:nvPicPr>
          <p:cNvPr id="402" name="Google Shape;402;p27"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403" name="Google Shape;403;p27"/>
          <p:cNvSpPr txBox="1"/>
          <p:nvPr>
            <p:ph type="title"/>
          </p:nvPr>
        </p:nvSpPr>
        <p:spPr>
          <a:xfrm>
            <a:off x="253225" y="257250"/>
            <a:ext cx="87402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IMPLEMENTATION AND OUTPUTS</a:t>
            </a:r>
            <a:endParaRPr lang="en-GB"/>
          </a:p>
          <a:p>
            <a:pPr marL="0" lvl="0" indent="0" algn="l" rtl="0">
              <a:spcBef>
                <a:spcPts val="0"/>
              </a:spcBef>
              <a:spcAft>
                <a:spcPts val="0"/>
              </a:spcAft>
              <a:buNone/>
            </a:pPr>
          </a:p>
          <a:p>
            <a:pPr marL="0" lvl="0" indent="0" algn="l" rtl="0">
              <a:spcBef>
                <a:spcPts val="0"/>
              </a:spcBef>
              <a:spcAft>
                <a:spcPts val="0"/>
              </a:spcAft>
              <a:buNone/>
            </a:pPr>
          </a:p>
        </p:txBody>
      </p:sp>
      <p:pic>
        <p:nvPicPr>
          <p:cNvPr id="404" name="Google Shape;404;p27"/>
          <p:cNvPicPr preferRelativeResize="0"/>
          <p:nvPr/>
        </p:nvPicPr>
        <p:blipFill rotWithShape="1">
          <a:blip r:embed="rId2"/>
          <a:srcRect l="10352" t="17701" r="63163" b="40687"/>
          <a:stretch>
            <a:fillRect/>
          </a:stretch>
        </p:blipFill>
        <p:spPr>
          <a:xfrm>
            <a:off x="4915650" y="1322150"/>
            <a:ext cx="4077773" cy="3604001"/>
          </a:xfrm>
          <a:prstGeom prst="rect">
            <a:avLst/>
          </a:prstGeom>
          <a:noFill/>
          <a:ln>
            <a:noFill/>
          </a:ln>
        </p:spPr>
      </p:pic>
      <p:pic>
        <p:nvPicPr>
          <p:cNvPr id="405" name="Google Shape;405;p27"/>
          <p:cNvPicPr preferRelativeResize="0"/>
          <p:nvPr/>
        </p:nvPicPr>
        <p:blipFill rotWithShape="1">
          <a:blip r:embed="rId3"/>
          <a:srcRect l="46602" t="38767" r="19524" b="43259"/>
          <a:stretch>
            <a:fillRect/>
          </a:stretch>
        </p:blipFill>
        <p:spPr>
          <a:xfrm>
            <a:off x="125175" y="2044800"/>
            <a:ext cx="4699627" cy="2058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409" name="Shape 409"/>
        <p:cNvGrpSpPr/>
        <p:nvPr/>
      </p:nvGrpSpPr>
      <p:grpSpPr>
        <a:xfrm>
          <a:off x="0" y="0"/>
          <a:ext cx="0" cy="0"/>
          <a:chOff x="0" y="0"/>
          <a:chExt cx="0" cy="0"/>
        </a:xfrm>
      </p:grpSpPr>
      <p:sp>
        <p:nvSpPr>
          <p:cNvPr id="410" name="Google Shape;410;p28"/>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8"/>
          <p:cNvSpPr txBox="1"/>
          <p:nvPr>
            <p:ph type="body" idx="4294967295"/>
          </p:nvPr>
        </p:nvSpPr>
        <p:spPr>
          <a:xfrm>
            <a:off x="190650" y="0"/>
            <a:ext cx="4640100" cy="5143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void DFSnode(int node, int visited[ ])</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visited[node]=1;</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cout&lt;&lt;node&lt;&lt;" ";</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for(auto i=vec[node].begin(); i!=vec[node].end();i++)</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if(visited[*i]==0)</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DFSnode(*i,visited);</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void DFS(int initial)</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int visited[V]={0};</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DFSnode(initial,visited);</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for(int i=0;i&lt;V;i++)</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if(visited[i]==0)</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        	DFSnode(i,visited);</a:t>
            </a: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a:t>
            </a:r>
            <a:endParaRPr sz="1200">
              <a:solidFill>
                <a:schemeClr val="lt1"/>
              </a:solidFill>
              <a:latin typeface="Comfortaa"/>
              <a:ea typeface="Comfortaa"/>
              <a:cs typeface="Comfortaa"/>
              <a:sym typeface="Comfortaa"/>
            </a:endParaRPr>
          </a:p>
        </p:txBody>
      </p:sp>
      <p:sp>
        <p:nvSpPr>
          <p:cNvPr id="412" name="Google Shape;412;p28"/>
          <p:cNvSpPr txBox="1"/>
          <p:nvPr/>
        </p:nvSpPr>
        <p:spPr>
          <a:xfrm>
            <a:off x="4915650" y="407975"/>
            <a:ext cx="4099800" cy="445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a:solidFill>
                  <a:srgbClr val="5B0F00"/>
                </a:solidFill>
                <a:latin typeface="Lato Black" panose="020F0802020204030203"/>
                <a:ea typeface="Lato Black" panose="020F0802020204030203"/>
                <a:cs typeface="Lato Black" panose="020F0802020204030203"/>
                <a:sym typeface="Lato Black" panose="020F0802020204030203"/>
              </a:rPr>
              <a:t>DFS for Disconnected Graphs</a:t>
            </a:r>
            <a:endParaRPr sz="2300">
              <a:solidFill>
                <a:srgbClr val="5B0F00"/>
              </a:solidFill>
              <a:latin typeface="Lato Black" panose="020F0802020204030203"/>
              <a:ea typeface="Lato Black" panose="020F0802020204030203"/>
              <a:cs typeface="Lato Black" panose="020F0802020204030203"/>
              <a:sym typeface="Lato Black" panose="020F0802020204030203"/>
            </a:endParaRPr>
          </a:p>
          <a:p>
            <a:pPr marL="0" lvl="0" indent="0" algn="l" rtl="0">
              <a:spcBef>
                <a:spcPts val="0"/>
              </a:spcBef>
              <a:spcAft>
                <a:spcPts val="0"/>
              </a:spcAft>
              <a:buNone/>
            </a:pPr>
            <a:endParaRPr b="1">
              <a:latin typeface="Comfortaa"/>
              <a:ea typeface="Comfortaa"/>
              <a:cs typeface="Comfortaa"/>
              <a:sym typeface="Comfortaa"/>
            </a:endParaRPr>
          </a:p>
          <a:p>
            <a:pPr marL="0" lvl="0" indent="0" algn="l" rtl="0">
              <a:spcBef>
                <a:spcPts val="0"/>
              </a:spcBef>
              <a:spcAft>
                <a:spcPts val="0"/>
              </a:spcAft>
              <a:buNone/>
            </a:pPr>
            <a:r>
              <a:rPr lang="en-GB" b="1">
                <a:latin typeface="Comfortaa"/>
                <a:ea typeface="Comfortaa"/>
                <a:cs typeface="Comfortaa"/>
                <a:sym typeface="Comfortaa"/>
              </a:rPr>
              <a:t>Implementation of DFS for disconnected graphs is same as BFS.</a:t>
            </a:r>
            <a:endParaRPr b="1">
              <a:latin typeface="Comfortaa"/>
              <a:ea typeface="Comfortaa"/>
              <a:cs typeface="Comfortaa"/>
              <a:sym typeface="Comfortaa"/>
            </a:endParaRPr>
          </a:p>
          <a:p>
            <a:pPr marL="0" lvl="0" indent="0" algn="l" rtl="0">
              <a:spcBef>
                <a:spcPts val="0"/>
              </a:spcBef>
              <a:spcAft>
                <a:spcPts val="0"/>
              </a:spcAft>
              <a:buNone/>
            </a:pPr>
            <a:r>
              <a:rPr lang="en-GB" b="1">
                <a:latin typeface="Comfortaa"/>
                <a:ea typeface="Comfortaa"/>
                <a:cs typeface="Comfortaa"/>
                <a:sym typeface="Comfortaa"/>
              </a:rPr>
              <a:t>The array which keeps a track of all unvisited nodes present in the graph behaves differently. </a:t>
            </a:r>
            <a:endParaRPr b="1">
              <a:latin typeface="Comfortaa"/>
              <a:ea typeface="Comfortaa"/>
              <a:cs typeface="Comfortaa"/>
              <a:sym typeface="Comfortaa"/>
            </a:endParaRPr>
          </a:p>
          <a:p>
            <a:pPr marL="457200" lvl="0" indent="-298450" algn="l" rtl="0">
              <a:lnSpc>
                <a:spcPct val="115000"/>
              </a:lnSpc>
              <a:spcBef>
                <a:spcPts val="1100"/>
              </a:spcBef>
              <a:spcAft>
                <a:spcPts val="0"/>
              </a:spcAft>
              <a:buSzPts val="1100"/>
              <a:buFont typeface="Comfortaa"/>
              <a:buChar char="●"/>
            </a:pPr>
            <a:r>
              <a:rPr lang="en-GB" b="1">
                <a:latin typeface="Comfortaa"/>
                <a:ea typeface="Comfortaa"/>
                <a:cs typeface="Comfortaa"/>
                <a:sym typeface="Comfortaa"/>
              </a:rPr>
              <a:t>After performing DFS for the initial node, we check if any vertices are left unvisited.</a:t>
            </a:r>
            <a:endParaRPr b="1">
              <a:latin typeface="Comfortaa"/>
              <a:ea typeface="Comfortaa"/>
              <a:cs typeface="Comfortaa"/>
              <a:sym typeface="Comfortaa"/>
            </a:endParaRPr>
          </a:p>
          <a:p>
            <a:pPr marL="457200" lvl="0" indent="-298450" algn="l" rtl="0">
              <a:lnSpc>
                <a:spcPct val="115000"/>
              </a:lnSpc>
              <a:spcBef>
                <a:spcPts val="0"/>
              </a:spcBef>
              <a:spcAft>
                <a:spcPts val="0"/>
              </a:spcAft>
              <a:buSzPts val="1100"/>
              <a:buFont typeface="Comfortaa"/>
              <a:buChar char="●"/>
            </a:pPr>
            <a:r>
              <a:rPr lang="en-GB" b="1">
                <a:latin typeface="Comfortaa"/>
                <a:ea typeface="Comfortaa"/>
                <a:cs typeface="Comfortaa"/>
                <a:sym typeface="Comfortaa"/>
              </a:rPr>
              <a:t>While(any unvisited vertex exists)</a:t>
            </a:r>
            <a:endParaRPr b="1">
              <a:latin typeface="Comfortaa"/>
              <a:ea typeface="Comfortaa"/>
              <a:cs typeface="Comfortaa"/>
              <a:sym typeface="Comfortaa"/>
            </a:endParaRPr>
          </a:p>
          <a:p>
            <a:pPr marL="914400" lvl="1" indent="-298450" algn="l" rtl="0">
              <a:lnSpc>
                <a:spcPct val="115000"/>
              </a:lnSpc>
              <a:spcBef>
                <a:spcPts val="0"/>
              </a:spcBef>
              <a:spcAft>
                <a:spcPts val="0"/>
              </a:spcAft>
              <a:buSzPts val="1100"/>
              <a:buFont typeface="Comfortaa"/>
              <a:buChar char="○"/>
            </a:pPr>
            <a:r>
              <a:rPr lang="en-GB" b="1">
                <a:latin typeface="Comfortaa"/>
                <a:ea typeface="Comfortaa"/>
                <a:cs typeface="Comfortaa"/>
                <a:sym typeface="Comfortaa"/>
              </a:rPr>
              <a:t>Perform DFS</a:t>
            </a:r>
            <a:endParaRPr b="1">
              <a:latin typeface="Comfortaa"/>
              <a:ea typeface="Comfortaa"/>
              <a:cs typeface="Comfortaa"/>
              <a:sym typeface="Comfortaa"/>
            </a:endParaRPr>
          </a:p>
          <a:p>
            <a:pPr marL="914400" lvl="0" indent="0" algn="l" rtl="0">
              <a:lnSpc>
                <a:spcPct val="115000"/>
              </a:lnSpc>
              <a:spcBef>
                <a:spcPts val="1100"/>
              </a:spcBef>
              <a:spcAft>
                <a:spcPts val="0"/>
              </a:spcAft>
              <a:buNone/>
            </a:pPr>
            <a:endParaRPr b="1">
              <a:latin typeface="Comfortaa"/>
              <a:ea typeface="Comfortaa"/>
              <a:cs typeface="Comfortaa"/>
              <a:sym typeface="Comfortaa"/>
            </a:endParaRPr>
          </a:p>
          <a:p>
            <a:pPr marL="0" lvl="0" indent="0" algn="l" rtl="0">
              <a:spcBef>
                <a:spcPts val="1100"/>
              </a:spcBef>
              <a:spcAft>
                <a:spcPts val="0"/>
              </a:spcAft>
              <a:buNone/>
            </a:pPr>
            <a:endParaRPr b="1">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pic>
        <p:nvPicPr>
          <p:cNvPr id="417" name="Google Shape;417;p29" descr="Screen Shot 2015-11-20 at 9.47.21 AM.png"/>
          <p:cNvPicPr preferRelativeResize="0"/>
          <p:nvPr/>
        </p:nvPicPr>
        <p:blipFill rotWithShape="1">
          <a:blip r:embed="rId1"/>
          <a:srcRect l="4413" r="4404"/>
          <a:stretch>
            <a:fillRect/>
          </a:stretch>
        </p:blipFill>
        <p:spPr>
          <a:xfrm>
            <a:off x="0" y="0"/>
            <a:ext cx="9144000" cy="5143504"/>
          </a:xfrm>
          <a:prstGeom prst="rect">
            <a:avLst/>
          </a:prstGeom>
          <a:noFill/>
          <a:ln>
            <a:noFill/>
          </a:ln>
        </p:spPr>
      </p:pic>
      <p:sp>
        <p:nvSpPr>
          <p:cNvPr id="418" name="Google Shape;418;p29"/>
          <p:cNvSpPr txBox="1"/>
          <p:nvPr>
            <p:ph type="title"/>
          </p:nvPr>
        </p:nvSpPr>
        <p:spPr>
          <a:xfrm>
            <a:off x="201900" y="153100"/>
            <a:ext cx="8740200" cy="76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OUTPUTS</a:t>
            </a:r>
            <a:endParaRPr lang="en-GB"/>
          </a:p>
          <a:p>
            <a:pPr marL="0" lvl="0" indent="0" algn="l" rtl="0">
              <a:spcBef>
                <a:spcPts val="0"/>
              </a:spcBef>
              <a:spcAft>
                <a:spcPts val="0"/>
              </a:spcAft>
              <a:buNone/>
            </a:pPr>
          </a:p>
          <a:p>
            <a:pPr marL="0" lvl="0" indent="0" algn="l" rtl="0">
              <a:spcBef>
                <a:spcPts val="0"/>
              </a:spcBef>
              <a:spcAft>
                <a:spcPts val="0"/>
              </a:spcAft>
              <a:buNone/>
            </a:pPr>
          </a:p>
        </p:txBody>
      </p:sp>
      <p:pic>
        <p:nvPicPr>
          <p:cNvPr id="419" name="Google Shape;419;p29"/>
          <p:cNvPicPr preferRelativeResize="0"/>
          <p:nvPr/>
        </p:nvPicPr>
        <p:blipFill rotWithShape="1">
          <a:blip r:embed="rId2"/>
          <a:srcRect l="3768" t="5980" r="68110" b="52603"/>
          <a:stretch>
            <a:fillRect/>
          </a:stretch>
        </p:blipFill>
        <p:spPr>
          <a:xfrm>
            <a:off x="1378625" y="836525"/>
            <a:ext cx="5295475" cy="4171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423" name="Shape 423"/>
        <p:cNvGrpSpPr/>
        <p:nvPr/>
      </p:nvGrpSpPr>
      <p:grpSpPr>
        <a:xfrm>
          <a:off x="0" y="0"/>
          <a:ext cx="0" cy="0"/>
          <a:chOff x="0" y="0"/>
          <a:chExt cx="0" cy="0"/>
        </a:xfrm>
      </p:grpSpPr>
      <p:sp>
        <p:nvSpPr>
          <p:cNvPr id="424" name="Google Shape;424;p30"/>
          <p:cNvSpPr txBox="1"/>
          <p:nvPr>
            <p:ph type="title"/>
          </p:nvPr>
        </p:nvSpPr>
        <p:spPr>
          <a:xfrm>
            <a:off x="434100" y="1624475"/>
            <a:ext cx="6151200" cy="3376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800" b="0">
              <a:solidFill>
                <a:srgbClr val="000000"/>
              </a:solidFill>
              <a:latin typeface="Comfortaa"/>
              <a:ea typeface="Comfortaa"/>
              <a:cs typeface="Comfortaa"/>
              <a:sym typeface="Comfortaa"/>
            </a:endParaRPr>
          </a:p>
          <a:p>
            <a:pPr marL="0" lvl="0" indent="0" algn="l" rtl="0">
              <a:lnSpc>
                <a:spcPct val="115000"/>
              </a:lnSpc>
              <a:spcBef>
                <a:spcPts val="1000"/>
              </a:spcBef>
              <a:spcAft>
                <a:spcPts val="0"/>
              </a:spcAft>
              <a:buNone/>
            </a:pPr>
            <a:r>
              <a:rPr lang="en-GB" sz="1500" b="0">
                <a:solidFill>
                  <a:srgbClr val="000000"/>
                </a:solidFill>
                <a:latin typeface="Comfortaa"/>
                <a:ea typeface="Comfortaa"/>
                <a:cs typeface="Comfortaa"/>
                <a:sym typeface="Comfortaa"/>
              </a:rPr>
              <a:t>Cycle detection algorithms find out whether </a:t>
            </a:r>
            <a:r>
              <a:rPr lang="en-GB" sz="1500" b="0" i="1">
                <a:solidFill>
                  <a:srgbClr val="000000"/>
                </a:solidFill>
                <a:latin typeface="Comfortaa"/>
                <a:ea typeface="Comfortaa"/>
                <a:cs typeface="Comfortaa"/>
                <a:sym typeface="Comfortaa"/>
              </a:rPr>
              <a:t>graph</a:t>
            </a:r>
            <a:r>
              <a:rPr lang="en-GB" sz="1500" b="0">
                <a:solidFill>
                  <a:srgbClr val="000000"/>
                </a:solidFill>
                <a:latin typeface="Comfortaa"/>
                <a:ea typeface="Comfortaa"/>
                <a:cs typeface="Comfortaa"/>
                <a:sym typeface="Comfortaa"/>
              </a:rPr>
              <a:t> contains </a:t>
            </a:r>
            <a:r>
              <a:rPr lang="en-GB" sz="1500" i="1">
                <a:solidFill>
                  <a:srgbClr val="000000"/>
                </a:solidFill>
                <a:latin typeface="Comfortaa"/>
                <a:ea typeface="Comfortaa"/>
                <a:cs typeface="Comfortaa"/>
                <a:sym typeface="Comfortaa"/>
              </a:rPr>
              <a:t>cycle</a:t>
            </a:r>
            <a:r>
              <a:rPr lang="en-GB" sz="1500" b="0">
                <a:solidFill>
                  <a:srgbClr val="000000"/>
                </a:solidFill>
                <a:latin typeface="Comfortaa"/>
                <a:ea typeface="Comfortaa"/>
                <a:cs typeface="Comfortaa"/>
                <a:sym typeface="Comfortaa"/>
              </a:rPr>
              <a:t> or not. There are a lot of ways to detect a cycle in graphs like :</a:t>
            </a:r>
            <a:endParaRPr sz="1500" b="0">
              <a:solidFill>
                <a:srgbClr val="000000"/>
              </a:solidFill>
              <a:latin typeface="Comfortaa"/>
              <a:ea typeface="Comfortaa"/>
              <a:cs typeface="Comfortaa"/>
              <a:sym typeface="Comfortaa"/>
            </a:endParaRPr>
          </a:p>
          <a:p>
            <a:pPr marL="457200" lvl="0" indent="-323850" algn="l" rtl="0">
              <a:lnSpc>
                <a:spcPct val="150000"/>
              </a:lnSpc>
              <a:spcBef>
                <a:spcPts val="1000"/>
              </a:spcBef>
              <a:spcAft>
                <a:spcPts val="0"/>
              </a:spcAft>
              <a:buClr>
                <a:srgbClr val="000000"/>
              </a:buClr>
              <a:buSzPts val="1500"/>
              <a:buFont typeface="Comfortaa"/>
              <a:buChar char="●"/>
            </a:pPr>
            <a:r>
              <a:rPr lang="en-GB" sz="1500" b="0">
                <a:solidFill>
                  <a:srgbClr val="000000"/>
                </a:solidFill>
                <a:latin typeface="Comfortaa"/>
                <a:ea typeface="Comfortaa"/>
                <a:cs typeface="Comfortaa"/>
                <a:sym typeface="Comfortaa"/>
              </a:rPr>
              <a:t>BFS</a:t>
            </a:r>
            <a:endParaRPr sz="1500" b="0">
              <a:solidFill>
                <a:srgbClr val="000000"/>
              </a:solidFill>
              <a:latin typeface="Comfortaa"/>
              <a:ea typeface="Comfortaa"/>
              <a:cs typeface="Comfortaa"/>
              <a:sym typeface="Comfortaa"/>
            </a:endParaRPr>
          </a:p>
          <a:p>
            <a:pPr marL="457200" lvl="0" indent="-323850" algn="l" rtl="0">
              <a:lnSpc>
                <a:spcPct val="150000"/>
              </a:lnSpc>
              <a:spcBef>
                <a:spcPts val="0"/>
              </a:spcBef>
              <a:spcAft>
                <a:spcPts val="0"/>
              </a:spcAft>
              <a:buClr>
                <a:srgbClr val="000000"/>
              </a:buClr>
              <a:buSzPts val="1500"/>
              <a:buFont typeface="Comfortaa"/>
              <a:buChar char="●"/>
            </a:pPr>
            <a:r>
              <a:rPr lang="en-GB" sz="1500" b="0">
                <a:solidFill>
                  <a:srgbClr val="000000"/>
                </a:solidFill>
                <a:latin typeface="Comfortaa"/>
                <a:ea typeface="Comfortaa"/>
                <a:cs typeface="Comfortaa"/>
                <a:sym typeface="Comfortaa"/>
              </a:rPr>
              <a:t>DFS</a:t>
            </a:r>
            <a:endParaRPr sz="1500" b="0">
              <a:solidFill>
                <a:srgbClr val="000000"/>
              </a:solidFill>
              <a:latin typeface="Comfortaa"/>
              <a:ea typeface="Comfortaa"/>
              <a:cs typeface="Comfortaa"/>
              <a:sym typeface="Comfortaa"/>
            </a:endParaRPr>
          </a:p>
          <a:p>
            <a:pPr marL="457200" lvl="0" indent="-323850" algn="l" rtl="0">
              <a:lnSpc>
                <a:spcPct val="150000"/>
              </a:lnSpc>
              <a:spcBef>
                <a:spcPts val="0"/>
              </a:spcBef>
              <a:spcAft>
                <a:spcPts val="0"/>
              </a:spcAft>
              <a:buClr>
                <a:srgbClr val="000000"/>
              </a:buClr>
              <a:buSzPts val="1500"/>
              <a:buFont typeface="Comfortaa"/>
              <a:buChar char="●"/>
            </a:pPr>
            <a:r>
              <a:rPr lang="en-GB" sz="1500" b="0">
                <a:solidFill>
                  <a:srgbClr val="000000"/>
                </a:solidFill>
                <a:latin typeface="Comfortaa"/>
                <a:ea typeface="Comfortaa"/>
                <a:cs typeface="Comfortaa"/>
                <a:sym typeface="Comfortaa"/>
              </a:rPr>
              <a:t>Union-Find(Disjoint Sets)</a:t>
            </a:r>
            <a:endParaRPr sz="1500" b="0">
              <a:solidFill>
                <a:srgbClr val="000000"/>
              </a:solidFill>
              <a:latin typeface="Comfortaa"/>
              <a:ea typeface="Comfortaa"/>
              <a:cs typeface="Comfortaa"/>
              <a:sym typeface="Comfortaa"/>
            </a:endParaRPr>
          </a:p>
          <a:p>
            <a:pPr marL="457200" lvl="0" indent="-323850" algn="l" rtl="0">
              <a:lnSpc>
                <a:spcPct val="150000"/>
              </a:lnSpc>
              <a:spcBef>
                <a:spcPts val="0"/>
              </a:spcBef>
              <a:spcAft>
                <a:spcPts val="0"/>
              </a:spcAft>
              <a:buClr>
                <a:srgbClr val="000000"/>
              </a:buClr>
              <a:buSzPts val="1500"/>
              <a:buFont typeface="Comfortaa"/>
              <a:buChar char="●"/>
            </a:pPr>
            <a:r>
              <a:rPr lang="en-GB" sz="1500" b="0">
                <a:solidFill>
                  <a:srgbClr val="000000"/>
                </a:solidFill>
                <a:latin typeface="Comfortaa"/>
                <a:ea typeface="Comfortaa"/>
                <a:cs typeface="Comfortaa"/>
                <a:sym typeface="Comfortaa"/>
              </a:rPr>
              <a:t>Union by Rank</a:t>
            </a:r>
            <a:endParaRPr sz="1500" b="0">
              <a:solidFill>
                <a:srgbClr val="000000"/>
              </a:solidFill>
              <a:latin typeface="Comfortaa"/>
              <a:ea typeface="Comfortaa"/>
              <a:cs typeface="Comfortaa"/>
              <a:sym typeface="Comfortaa"/>
            </a:endParaRPr>
          </a:p>
          <a:p>
            <a:pPr marL="457200" lvl="0" indent="-323850" algn="l" rtl="0">
              <a:lnSpc>
                <a:spcPct val="150000"/>
              </a:lnSpc>
              <a:spcBef>
                <a:spcPts val="0"/>
              </a:spcBef>
              <a:spcAft>
                <a:spcPts val="0"/>
              </a:spcAft>
              <a:buClr>
                <a:srgbClr val="000000"/>
              </a:buClr>
              <a:buSzPts val="1500"/>
              <a:buFont typeface="Comfortaa"/>
              <a:buChar char="●"/>
            </a:pPr>
            <a:r>
              <a:rPr lang="en-GB" sz="1500" b="0">
                <a:solidFill>
                  <a:srgbClr val="000000"/>
                </a:solidFill>
                <a:latin typeface="Comfortaa"/>
                <a:ea typeface="Comfortaa"/>
                <a:cs typeface="Comfortaa"/>
                <a:sym typeface="Comfortaa"/>
              </a:rPr>
              <a:t>Topological sort</a:t>
            </a:r>
            <a:endParaRPr sz="1500" b="0">
              <a:solidFill>
                <a:srgbClr val="000000"/>
              </a:solidFill>
              <a:latin typeface="Comfortaa"/>
              <a:ea typeface="Comfortaa"/>
              <a:cs typeface="Comfortaa"/>
              <a:sym typeface="Comfortaa"/>
            </a:endParaRPr>
          </a:p>
          <a:p>
            <a:pPr marL="457200" lvl="0" indent="0" algn="l" rtl="0">
              <a:lnSpc>
                <a:spcPct val="150000"/>
              </a:lnSpc>
              <a:spcBef>
                <a:spcPts val="0"/>
              </a:spcBef>
              <a:spcAft>
                <a:spcPts val="0"/>
              </a:spcAft>
              <a:buNone/>
            </a:pPr>
            <a:r>
              <a:rPr lang="en-GB" sz="1500" b="0">
                <a:solidFill>
                  <a:srgbClr val="000000"/>
                </a:solidFill>
                <a:latin typeface="Comfortaa"/>
                <a:ea typeface="Comfortaa"/>
                <a:cs typeface="Comfortaa"/>
                <a:sym typeface="Comfortaa"/>
              </a:rPr>
              <a:t>etc...</a:t>
            </a:r>
            <a:endParaRPr sz="1500" b="0">
              <a:solidFill>
                <a:srgbClr val="000000"/>
              </a:solidFill>
              <a:latin typeface="Comfortaa"/>
              <a:ea typeface="Comfortaa"/>
              <a:cs typeface="Comfortaa"/>
              <a:sym typeface="Comfortaa"/>
            </a:endParaRPr>
          </a:p>
        </p:txBody>
      </p:sp>
      <p:sp>
        <p:nvSpPr>
          <p:cNvPr id="425" name="Google Shape;425;p30"/>
          <p:cNvSpPr txBox="1"/>
          <p:nvPr/>
        </p:nvSpPr>
        <p:spPr>
          <a:xfrm>
            <a:off x="395700" y="1016200"/>
            <a:ext cx="6861300" cy="7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GB" sz="3900" b="1">
                <a:solidFill>
                  <a:schemeClr val="accent5"/>
                </a:solidFill>
                <a:latin typeface="Maven Pro"/>
                <a:ea typeface="Maven Pro"/>
                <a:cs typeface="Maven Pro"/>
                <a:sym typeface="Maven Pro"/>
              </a:rPr>
              <a:t>3. Cycle Detection in Graphs</a:t>
            </a:r>
            <a:endParaRPr>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29" name="Shape 429"/>
        <p:cNvGrpSpPr/>
        <p:nvPr/>
      </p:nvGrpSpPr>
      <p:grpSpPr>
        <a:xfrm>
          <a:off x="0" y="0"/>
          <a:ext cx="0" cy="0"/>
          <a:chOff x="0" y="0"/>
          <a:chExt cx="0" cy="0"/>
        </a:xfrm>
      </p:grpSpPr>
      <p:pic>
        <p:nvPicPr>
          <p:cNvPr id="430" name="Google Shape;430;p31"/>
          <p:cNvPicPr preferRelativeResize="0"/>
          <p:nvPr/>
        </p:nvPicPr>
        <p:blipFill>
          <a:blip r:embed="rId1"/>
          <a:stretch>
            <a:fillRect/>
          </a:stretch>
        </p:blipFill>
        <p:spPr>
          <a:xfrm>
            <a:off x="0" y="65041"/>
            <a:ext cx="9144000" cy="5078458"/>
          </a:xfrm>
          <a:prstGeom prst="rect">
            <a:avLst/>
          </a:prstGeom>
          <a:noFill/>
          <a:ln>
            <a:noFill/>
          </a:ln>
        </p:spPr>
      </p:pic>
      <p:pic>
        <p:nvPicPr>
          <p:cNvPr id="431" name="Google Shape;431;p31" descr="Piece of duct tape sticking a note to the slide"/>
          <p:cNvPicPr preferRelativeResize="0"/>
          <p:nvPr/>
        </p:nvPicPr>
        <p:blipFill rotWithShape="1">
          <a:blip r:embed="rId2"/>
          <a:srcRect l="9244" t="5926" r="2118" b="10011"/>
          <a:stretch>
            <a:fillRect/>
          </a:stretch>
        </p:blipFill>
        <p:spPr>
          <a:xfrm rot="75972">
            <a:off x="3566291" y="86244"/>
            <a:ext cx="2026495" cy="570186"/>
          </a:xfrm>
          <a:prstGeom prst="rect">
            <a:avLst/>
          </a:prstGeom>
          <a:noFill/>
          <a:ln>
            <a:noFill/>
          </a:ln>
        </p:spPr>
      </p:pic>
      <p:sp>
        <p:nvSpPr>
          <p:cNvPr id="432" name="Google Shape;432;p31"/>
          <p:cNvSpPr txBox="1"/>
          <p:nvPr/>
        </p:nvSpPr>
        <p:spPr>
          <a:xfrm>
            <a:off x="458750" y="677628"/>
            <a:ext cx="8241600" cy="100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CYCLE DETECTION IN UNDIRECTED GRAPH USING DISJOINT SETS (UNION-FIND)</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433" name="Google Shape;433;p31"/>
          <p:cNvSpPr txBox="1"/>
          <p:nvPr>
            <p:ph type="body" idx="4294967295"/>
          </p:nvPr>
        </p:nvSpPr>
        <p:spPr>
          <a:xfrm>
            <a:off x="890600" y="1977975"/>
            <a:ext cx="7377900" cy="26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000000"/>
                </a:solidFill>
                <a:latin typeface="Comfortaa"/>
                <a:ea typeface="Comfortaa"/>
                <a:cs typeface="Comfortaa"/>
                <a:sym typeface="Comfortaa"/>
              </a:rPr>
              <a:t>A</a:t>
            </a:r>
            <a:r>
              <a:rPr lang="en-GB" sz="1100">
                <a:solidFill>
                  <a:srgbClr val="000000"/>
                </a:solidFill>
                <a:uFill>
                  <a:noFill/>
                </a:uFill>
                <a:latin typeface="Comfortaa"/>
                <a:ea typeface="Comfortaa"/>
                <a:cs typeface="Comfortaa"/>
                <a:sym typeface="Comfortaa"/>
                <a:hlinkClick r:id="rId3"/>
              </a:rPr>
              <a:t> disjoint-set </a:t>
            </a:r>
            <a:r>
              <a:rPr lang="en-GB" sz="1100">
                <a:solidFill>
                  <a:srgbClr val="000000"/>
                </a:solidFill>
                <a:latin typeface="Comfortaa"/>
                <a:ea typeface="Comfortaa"/>
                <a:cs typeface="Comfortaa"/>
                <a:sym typeface="Comfortaa"/>
              </a:rPr>
              <a:t>is a data structure that keeps track of a set of elements partitioned into a number of disjoint (non-overlapping) subsets.</a:t>
            </a:r>
            <a:endParaRPr sz="1100">
              <a:solidFill>
                <a:srgbClr val="000000"/>
              </a:solidFill>
              <a:latin typeface="Comfortaa"/>
              <a:ea typeface="Comfortaa"/>
              <a:cs typeface="Comfortaa"/>
              <a:sym typeface="Comfortaa"/>
            </a:endParaRPr>
          </a:p>
          <a:p>
            <a:pPr marL="0" lvl="0" indent="0" algn="l" rtl="0">
              <a:spcBef>
                <a:spcPts val="0"/>
              </a:spcBef>
              <a:spcAft>
                <a:spcPts val="0"/>
              </a:spcAft>
              <a:buNone/>
            </a:pPr>
            <a:r>
              <a:rPr lang="en-GB" sz="1100">
                <a:solidFill>
                  <a:srgbClr val="000000"/>
                </a:solidFill>
                <a:latin typeface="Comfortaa"/>
                <a:ea typeface="Comfortaa"/>
                <a:cs typeface="Comfortaa"/>
                <a:sym typeface="Comfortaa"/>
              </a:rPr>
              <a:t>A</a:t>
            </a:r>
            <a:r>
              <a:rPr lang="en-GB" sz="1100">
                <a:solidFill>
                  <a:srgbClr val="000000"/>
                </a:solidFill>
                <a:uFill>
                  <a:noFill/>
                </a:uFill>
                <a:latin typeface="Comfortaa"/>
                <a:ea typeface="Comfortaa"/>
                <a:cs typeface="Comfortaa"/>
                <a:sym typeface="Comfortaa"/>
                <a:hlinkClick r:id="rId3"/>
              </a:rPr>
              <a:t> union-find algorithm</a:t>
            </a:r>
            <a:r>
              <a:rPr lang="en-GB" sz="1100">
                <a:solidFill>
                  <a:srgbClr val="000000"/>
                </a:solidFill>
                <a:latin typeface="Comfortaa"/>
                <a:ea typeface="Comfortaa"/>
                <a:cs typeface="Comfortaa"/>
                <a:sym typeface="Comfortaa"/>
              </a:rPr>
              <a:t> is an algorithm that performs two useful operations on such a data structure:</a:t>
            </a:r>
            <a:endParaRPr sz="1200">
              <a:solidFill>
                <a:srgbClr val="000000"/>
              </a:solidFill>
              <a:latin typeface="Comfortaa"/>
              <a:ea typeface="Comfortaa"/>
              <a:cs typeface="Comfortaa"/>
              <a:sym typeface="Comfortaa"/>
            </a:endParaRPr>
          </a:p>
          <a:p>
            <a:pPr marL="457200" lvl="0" indent="-342900" algn="l" rtl="0">
              <a:spcBef>
                <a:spcPts val="160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Find</a:t>
            </a:r>
            <a:endParaRPr sz="1500" b="1">
              <a:solidFill>
                <a:schemeClr val="dk1"/>
              </a:solidFill>
              <a:latin typeface="Arial" panose="020B0604020202020204"/>
              <a:ea typeface="Arial" panose="020B0604020202020204"/>
              <a:cs typeface="Arial" panose="020B0604020202020204"/>
              <a:sym typeface="Arial" panose="020B0604020202020204"/>
            </a:endParaRPr>
          </a:p>
          <a:p>
            <a:pPr marL="457200" lvl="0" indent="0" algn="l" rtl="0">
              <a:spcBef>
                <a:spcPts val="0"/>
              </a:spcBef>
              <a:spcAft>
                <a:spcPts val="0"/>
              </a:spcAft>
              <a:buNone/>
            </a:pPr>
            <a:r>
              <a:rPr lang="en-GB" sz="1100">
                <a:solidFill>
                  <a:srgbClr val="000000"/>
                </a:solidFill>
                <a:latin typeface="Comfortaa"/>
                <a:ea typeface="Comfortaa"/>
                <a:cs typeface="Comfortaa"/>
                <a:sym typeface="Comfortaa"/>
              </a:rPr>
              <a:t>Determine which subset a particular element is in. This can be used for determining if two elements are in the same subset.</a:t>
            </a:r>
            <a:endParaRPr sz="1200">
              <a:latin typeface="Comfortaa"/>
              <a:ea typeface="Comfortaa"/>
              <a:cs typeface="Comfortaa"/>
              <a:sym typeface="Comfortaa"/>
            </a:endParaRPr>
          </a:p>
          <a:p>
            <a:pPr marL="457200" lvl="0" indent="-342900" algn="l" rtl="0">
              <a:spcBef>
                <a:spcPts val="110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Union</a:t>
            </a:r>
            <a:endParaRPr sz="1500">
              <a:solidFill>
                <a:schemeClr val="dk1"/>
              </a:solidFill>
              <a:latin typeface="Arial" panose="020B0604020202020204"/>
              <a:ea typeface="Arial" panose="020B0604020202020204"/>
              <a:cs typeface="Arial" panose="020B0604020202020204"/>
              <a:sym typeface="Arial" panose="020B0604020202020204"/>
            </a:endParaRPr>
          </a:p>
          <a:p>
            <a:pPr marL="457200" lvl="0" indent="0" algn="l" rtl="0">
              <a:spcBef>
                <a:spcPts val="0"/>
              </a:spcBef>
              <a:spcAft>
                <a:spcPts val="0"/>
              </a:spcAft>
              <a:buNone/>
            </a:pPr>
            <a:r>
              <a:rPr lang="en-GB" sz="1100">
                <a:solidFill>
                  <a:srgbClr val="000000"/>
                </a:solidFill>
                <a:latin typeface="Arial" panose="020B0604020202020204"/>
                <a:ea typeface="Arial" panose="020B0604020202020204"/>
                <a:cs typeface="Arial" panose="020B0604020202020204"/>
                <a:sym typeface="Arial" panose="020B0604020202020204"/>
              </a:rPr>
              <a:t>J</a:t>
            </a:r>
            <a:r>
              <a:rPr lang="en-GB" sz="1100">
                <a:solidFill>
                  <a:srgbClr val="000000"/>
                </a:solidFill>
                <a:latin typeface="Comfortaa"/>
                <a:ea typeface="Comfortaa"/>
                <a:cs typeface="Comfortaa"/>
                <a:sym typeface="Comfortaa"/>
              </a:rPr>
              <a:t>oin two subsets into a single subset.</a:t>
            </a:r>
            <a:endParaRPr sz="1100">
              <a:solidFill>
                <a:srgbClr val="000000"/>
              </a:solidFill>
              <a:latin typeface="Comfortaa"/>
              <a:ea typeface="Comfortaa"/>
              <a:cs typeface="Comfortaa"/>
              <a:sym typeface="Comfortaa"/>
            </a:endParaRPr>
          </a:p>
          <a:p>
            <a:pPr marL="457200" lvl="0" indent="0" algn="l" rtl="0">
              <a:spcBef>
                <a:spcPts val="1100"/>
              </a:spcBef>
              <a:spcAft>
                <a:spcPts val="1000"/>
              </a:spcAft>
              <a:buNone/>
            </a:pPr>
            <a:endParaRPr sz="1200">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283" name="Shape 283"/>
        <p:cNvGrpSpPr/>
        <p:nvPr/>
      </p:nvGrpSpPr>
      <p:grpSpPr>
        <a:xfrm>
          <a:off x="0" y="0"/>
          <a:ext cx="0" cy="0"/>
          <a:chOff x="0" y="0"/>
          <a:chExt cx="0" cy="0"/>
        </a:xfrm>
      </p:grpSpPr>
      <p:sp>
        <p:nvSpPr>
          <p:cNvPr id="284" name="Google Shape;284;p14"/>
          <p:cNvSpPr txBox="1"/>
          <p:nvPr>
            <p:ph type="title"/>
          </p:nvPr>
        </p:nvSpPr>
        <p:spPr>
          <a:xfrm>
            <a:off x="602950" y="56250"/>
            <a:ext cx="5857800" cy="663300"/>
          </a:xfrm>
          <a:prstGeom prst="rect">
            <a:avLst/>
          </a:prstGeom>
          <a:noFill/>
        </p:spPr>
        <p:txBody>
          <a:bodyPr spcFirstLastPara="1" wrap="square" lIns="91425" tIns="91425" rIns="91425" bIns="91425" anchor="t" anchorCtr="0">
            <a:noAutofit/>
          </a:bodyPr>
          <a:lstStyle/>
          <a:p>
            <a:pPr marL="0" lvl="0" indent="0" algn="l" rtl="0">
              <a:spcBef>
                <a:spcPts val="0"/>
              </a:spcBef>
              <a:spcAft>
                <a:spcPts val="1600"/>
              </a:spcAft>
              <a:buNone/>
            </a:pPr>
            <a:r>
              <a:rPr lang="en-GB" sz="3600" u="sng">
                <a:solidFill>
                  <a:srgbClr val="F4CCCC"/>
                </a:solidFill>
              </a:rPr>
              <a:t>Topics Covered</a:t>
            </a:r>
            <a:endParaRPr sz="2400" u="sng">
              <a:solidFill>
                <a:srgbClr val="F4CCCC"/>
              </a:solidFill>
            </a:endParaRPr>
          </a:p>
        </p:txBody>
      </p:sp>
      <p:sp>
        <p:nvSpPr>
          <p:cNvPr id="285" name="Google Shape;285;p14"/>
          <p:cNvSpPr txBox="1"/>
          <p:nvPr>
            <p:ph type="title"/>
          </p:nvPr>
        </p:nvSpPr>
        <p:spPr>
          <a:xfrm>
            <a:off x="443275" y="719550"/>
            <a:ext cx="8550000" cy="4346400"/>
          </a:xfrm>
          <a:prstGeom prst="rect">
            <a:avLst/>
          </a:prstGeom>
          <a:noFill/>
        </p:spPr>
        <p:txBody>
          <a:bodyPr spcFirstLastPara="1" wrap="square" lIns="91425" tIns="91425" rIns="91425" bIns="91425" anchor="t" anchorCtr="0">
            <a:noAutofit/>
          </a:bodyPr>
          <a:lstStyle/>
          <a:p>
            <a:pPr marL="457200" lvl="0" indent="-330200" algn="l" rtl="0">
              <a:lnSpc>
                <a:spcPct val="110000"/>
              </a:lnSpc>
              <a:spcBef>
                <a:spcPts val="0"/>
              </a:spcBef>
              <a:spcAft>
                <a:spcPts val="0"/>
              </a:spcAft>
              <a:buSzPts val="1600"/>
              <a:buFont typeface="Lato" panose="020F0502020204030203"/>
              <a:buAutoNum type="arabicParenR"/>
            </a:pPr>
            <a:r>
              <a:rPr lang="en-GB" sz="1600">
                <a:latin typeface="Lato" panose="020F0502020204030203"/>
                <a:ea typeface="Lato" panose="020F0502020204030203"/>
                <a:cs typeface="Lato" panose="020F0502020204030203"/>
                <a:sym typeface="Lato" panose="020F0502020204030203"/>
              </a:rPr>
              <a:t>Introduction</a:t>
            </a:r>
            <a:endParaRPr sz="1600">
              <a:latin typeface="Lato" panose="020F0502020204030203"/>
              <a:ea typeface="Lato" panose="020F0502020204030203"/>
              <a:cs typeface="Lato" panose="020F0502020204030203"/>
              <a:sym typeface="Lato" panose="020F0502020204030203"/>
            </a:endParaRPr>
          </a:p>
          <a:p>
            <a:pPr marL="457200" lvl="0" indent="0" algn="l" rtl="0">
              <a:lnSpc>
                <a:spcPct val="110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457200" lvl="0" indent="-330200" algn="l" rtl="0">
              <a:lnSpc>
                <a:spcPct val="110000"/>
              </a:lnSpc>
              <a:spcBef>
                <a:spcPts val="0"/>
              </a:spcBef>
              <a:spcAft>
                <a:spcPts val="0"/>
              </a:spcAft>
              <a:buSzPts val="1600"/>
              <a:buFont typeface="Lato" panose="020F0502020204030203"/>
              <a:buAutoNum type="arabicParenR"/>
            </a:pPr>
            <a:r>
              <a:rPr lang="en-GB" sz="1600" b="0">
                <a:latin typeface="Lato" panose="020F0502020204030203"/>
                <a:ea typeface="Lato" panose="020F0502020204030203"/>
                <a:cs typeface="Lato" panose="020F0502020204030203"/>
                <a:sym typeface="Lato" panose="020F0502020204030203"/>
              </a:rPr>
              <a:t>Elementary Graph Traversals : a)     BFS- for Connected and Disconnected Graphs</a:t>
            </a:r>
            <a:endParaRPr sz="1600" b="0">
              <a:latin typeface="Lato" panose="020F0502020204030203"/>
              <a:ea typeface="Lato" panose="020F0502020204030203"/>
              <a:cs typeface="Lato" panose="020F0502020204030203"/>
              <a:sym typeface="Lato" panose="020F0502020204030203"/>
            </a:endParaRPr>
          </a:p>
          <a:p>
            <a:pPr marL="3200400" lvl="0" indent="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b)     DFS- for Connected and Disconnected Graphs</a:t>
            </a:r>
            <a:endParaRPr sz="1600" b="0">
              <a:latin typeface="Lato" panose="020F0502020204030203"/>
              <a:ea typeface="Lato" panose="020F0502020204030203"/>
              <a:cs typeface="Lato" panose="020F0502020204030203"/>
              <a:sym typeface="Lato" panose="020F0502020204030203"/>
            </a:endParaRPr>
          </a:p>
          <a:p>
            <a:pPr marL="457200" lvl="0" indent="0" algn="l" rtl="0">
              <a:lnSpc>
                <a:spcPct val="110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457200" lvl="0" indent="-330200" algn="l" rtl="0">
              <a:lnSpc>
                <a:spcPct val="110000"/>
              </a:lnSpc>
              <a:spcBef>
                <a:spcPts val="0"/>
              </a:spcBef>
              <a:spcAft>
                <a:spcPts val="0"/>
              </a:spcAft>
              <a:buSzPts val="1600"/>
              <a:buFont typeface="Lato" panose="020F0502020204030203"/>
              <a:buAutoNum type="arabicParenR"/>
            </a:pPr>
            <a:r>
              <a:rPr lang="en-GB" sz="1600" b="0">
                <a:latin typeface="Lato" panose="020F0502020204030203"/>
                <a:ea typeface="Lato" panose="020F0502020204030203"/>
                <a:cs typeface="Lato" panose="020F0502020204030203"/>
                <a:sym typeface="Lato" panose="020F0502020204030203"/>
              </a:rPr>
              <a:t>Cycle detection in a graph :         a)     Directed</a:t>
            </a:r>
            <a:endParaRPr sz="1600" b="0">
              <a:latin typeface="Lato" panose="020F0502020204030203"/>
              <a:ea typeface="Lato" panose="020F0502020204030203"/>
              <a:cs typeface="Lato" panose="020F0502020204030203"/>
              <a:sym typeface="Lato" panose="020F0502020204030203"/>
            </a:endParaRPr>
          </a:p>
          <a:p>
            <a:pPr marL="3200400" lvl="0" indent="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b)     Undirected</a:t>
            </a:r>
            <a:endParaRPr sz="1600" b="0">
              <a:latin typeface="Lato" panose="020F0502020204030203"/>
              <a:ea typeface="Lato" panose="020F0502020204030203"/>
              <a:cs typeface="Lato" panose="020F0502020204030203"/>
              <a:sym typeface="Lato" panose="020F0502020204030203"/>
            </a:endParaRPr>
          </a:p>
          <a:p>
            <a:pPr marL="457200" lvl="0" indent="0" algn="l" rtl="0">
              <a:lnSpc>
                <a:spcPct val="110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457200" lvl="0" indent="-330200" algn="l" rtl="0">
              <a:lnSpc>
                <a:spcPct val="110000"/>
              </a:lnSpc>
              <a:spcBef>
                <a:spcPts val="0"/>
              </a:spcBef>
              <a:spcAft>
                <a:spcPts val="0"/>
              </a:spcAft>
              <a:buSzPts val="1600"/>
              <a:buFont typeface="Lato" panose="020F0502020204030203"/>
              <a:buAutoNum type="arabicParenR"/>
            </a:pPr>
            <a:r>
              <a:rPr lang="en-GB" sz="1600" b="0">
                <a:latin typeface="Lato" panose="020F0502020204030203"/>
                <a:ea typeface="Lato" panose="020F0502020204030203"/>
                <a:cs typeface="Lato" panose="020F0502020204030203"/>
                <a:sym typeface="Lato" panose="020F0502020204030203"/>
              </a:rPr>
              <a:t>Minimum Spanning Trees :          a)     Kruskal's Algorithm</a:t>
            </a:r>
            <a:endParaRPr sz="1600" b="0">
              <a:latin typeface="Lato" panose="020F0502020204030203"/>
              <a:ea typeface="Lato" panose="020F0502020204030203"/>
              <a:cs typeface="Lato" panose="020F0502020204030203"/>
              <a:sym typeface="Lato" panose="020F0502020204030203"/>
            </a:endParaRPr>
          </a:p>
          <a:p>
            <a:pPr marL="3200400" lvl="0" indent="0" algn="l" rtl="0">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b)     Prim's Algorithm</a:t>
            </a:r>
            <a:endParaRPr sz="1600" b="0">
              <a:latin typeface="Lato" panose="020F0502020204030203"/>
              <a:ea typeface="Lato" panose="020F0502020204030203"/>
              <a:cs typeface="Lato" panose="020F0502020204030203"/>
              <a:sym typeface="Lato" panose="020F0502020204030203"/>
            </a:endParaRPr>
          </a:p>
          <a:p>
            <a:pPr marL="457200" lvl="0" indent="0" algn="l" rtl="0">
              <a:lnSpc>
                <a:spcPct val="110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457200" lvl="0" indent="-330200" algn="l" rtl="0">
              <a:lnSpc>
                <a:spcPct val="110000"/>
              </a:lnSpc>
              <a:spcBef>
                <a:spcPts val="0"/>
              </a:spcBef>
              <a:spcAft>
                <a:spcPts val="0"/>
              </a:spcAft>
              <a:buSzPts val="1600"/>
              <a:buFont typeface="Lato" panose="020F0502020204030203"/>
              <a:buAutoNum type="arabicParenR"/>
            </a:pPr>
            <a:r>
              <a:rPr lang="en-GB" sz="1600" b="0">
                <a:latin typeface="Lato" panose="020F0502020204030203"/>
                <a:ea typeface="Lato" panose="020F0502020204030203"/>
                <a:cs typeface="Lato" panose="020F0502020204030203"/>
                <a:sym typeface="Lato" panose="020F0502020204030203"/>
              </a:rPr>
              <a:t>Shortest Path Algorithm :	           a)     Single source shortest path</a:t>
            </a:r>
            <a:endParaRPr sz="1600" b="0">
              <a:latin typeface="Lato" panose="020F0502020204030203"/>
              <a:ea typeface="Lato" panose="020F0502020204030203"/>
              <a:cs typeface="Lato" panose="020F0502020204030203"/>
              <a:sym typeface="Lato" panose="020F0502020204030203"/>
            </a:endParaRPr>
          </a:p>
          <a:p>
            <a:pPr marL="3200400" lvl="0" indent="45720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   i)     Dijkstra Algorithm</a:t>
            </a:r>
            <a:endParaRPr sz="1600" b="0">
              <a:latin typeface="Lato" panose="020F0502020204030203"/>
              <a:ea typeface="Lato" panose="020F0502020204030203"/>
              <a:cs typeface="Lato" panose="020F0502020204030203"/>
              <a:sym typeface="Lato" panose="020F0502020204030203"/>
            </a:endParaRPr>
          </a:p>
          <a:p>
            <a:pPr marL="3657600" lvl="0" indent="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  ii)    Bellman Ford Algorithm</a:t>
            </a:r>
            <a:endParaRPr sz="1600" b="0">
              <a:latin typeface="Lato" panose="020F0502020204030203"/>
              <a:ea typeface="Lato" panose="020F0502020204030203"/>
              <a:cs typeface="Lato" panose="020F0502020204030203"/>
              <a:sym typeface="Lato" panose="020F0502020204030203"/>
            </a:endParaRPr>
          </a:p>
          <a:p>
            <a:pPr marL="3200400" lvl="0" indent="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b)     All source shortest path</a:t>
            </a:r>
            <a:endParaRPr sz="1600" b="0">
              <a:latin typeface="Lato" panose="020F0502020204030203"/>
              <a:ea typeface="Lato" panose="020F0502020204030203"/>
              <a:cs typeface="Lato" panose="020F0502020204030203"/>
              <a:sym typeface="Lato" panose="020F0502020204030203"/>
            </a:endParaRPr>
          </a:p>
          <a:p>
            <a:pPr marL="3200400" lvl="0" indent="457200" algn="l" rtl="0">
              <a:lnSpc>
                <a:spcPct val="110000"/>
              </a:lnSpc>
              <a:spcBef>
                <a:spcPts val="0"/>
              </a:spcBef>
              <a:spcAft>
                <a:spcPts val="0"/>
              </a:spcAft>
              <a:buNone/>
            </a:pPr>
            <a:r>
              <a:rPr lang="en-GB" sz="1600" b="0">
                <a:latin typeface="Lato" panose="020F0502020204030203"/>
                <a:ea typeface="Lato" panose="020F0502020204030203"/>
                <a:cs typeface="Lato" panose="020F0502020204030203"/>
                <a:sym typeface="Lato" panose="020F0502020204030203"/>
              </a:rPr>
              <a:t> iii)     Floyd Warshall Algorithm</a:t>
            </a:r>
            <a:endParaRPr sz="1600" b="0">
              <a:latin typeface="Lato" panose="020F0502020204030203"/>
              <a:ea typeface="Lato" panose="020F0502020204030203"/>
              <a:cs typeface="Lato" panose="020F0502020204030203"/>
              <a:sym typeface="Lato" panose="020F0502020204030203"/>
            </a:endParaRPr>
          </a:p>
          <a:p>
            <a:pPr marL="457200" lvl="0" indent="0" algn="l" rtl="0">
              <a:lnSpc>
                <a:spcPct val="110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0" lvl="0" indent="0" algn="l" rtl="0">
              <a:lnSpc>
                <a:spcPct val="115000"/>
              </a:lnSpc>
              <a:spcBef>
                <a:spcPts val="0"/>
              </a:spcBef>
              <a:spcAft>
                <a:spcPts val="0"/>
              </a:spcAft>
              <a:buNone/>
            </a:pPr>
            <a:endParaRPr sz="1600" b="0">
              <a:latin typeface="Lato" panose="020F0502020204030203"/>
              <a:ea typeface="Lato" panose="020F0502020204030203"/>
              <a:cs typeface="Lato" panose="020F0502020204030203"/>
              <a:sym typeface="Lato" panose="020F0502020204030203"/>
            </a:endParaRPr>
          </a:p>
          <a:p>
            <a:pPr marL="0" lvl="0" indent="0" algn="l" rtl="0">
              <a:lnSpc>
                <a:spcPct val="100000"/>
              </a:lnSpc>
              <a:spcBef>
                <a:spcPts val="1600"/>
              </a:spcBef>
              <a:spcAft>
                <a:spcPts val="1600"/>
              </a:spcAft>
              <a:buNone/>
            </a:pPr>
            <a:endParaRPr sz="1600" b="0">
              <a:latin typeface="Lato" panose="020F0502020204030203"/>
              <a:ea typeface="Lato" panose="020F0502020204030203"/>
              <a:cs typeface="Lato" panose="020F0502020204030203"/>
              <a:sym typeface="Lato" panose="020F0502020204030203"/>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437" name="Shape 437"/>
        <p:cNvGrpSpPr/>
        <p:nvPr/>
      </p:nvGrpSpPr>
      <p:grpSpPr>
        <a:xfrm>
          <a:off x="0" y="0"/>
          <a:ext cx="0" cy="0"/>
          <a:chOff x="0" y="0"/>
          <a:chExt cx="0" cy="0"/>
        </a:xfrm>
      </p:grpSpPr>
      <p:sp>
        <p:nvSpPr>
          <p:cNvPr id="438" name="Google Shape;438;p32"/>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 name="Google Shape;439;p32"/>
          <p:cNvSpPr txBox="1"/>
          <p:nvPr>
            <p:ph type="body" idx="4294967295"/>
          </p:nvPr>
        </p:nvSpPr>
        <p:spPr>
          <a:xfrm>
            <a:off x="373800" y="823625"/>
            <a:ext cx="4258500" cy="42603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i</a:t>
            </a:r>
            <a:r>
              <a:rPr lang="en-GB" sz="1000">
                <a:solidFill>
                  <a:schemeClr val="lt1"/>
                </a:solidFill>
                <a:latin typeface="Comfortaa"/>
                <a:ea typeface="Comfortaa"/>
                <a:cs typeface="Comfortaa"/>
                <a:sym typeface="Comfortaa"/>
              </a:rPr>
              <a:t>nt V;</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vector&lt;int&gt; *vec;</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int *parent;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200">
                <a:solidFill>
                  <a:schemeClr val="lt1"/>
                </a:solidFill>
                <a:latin typeface="Comfortaa"/>
                <a:ea typeface="Comfortaa"/>
                <a:cs typeface="Comfortaa"/>
                <a:sym typeface="Comfortaa"/>
              </a:rPr>
              <a:t>i</a:t>
            </a:r>
            <a:r>
              <a:rPr lang="en-GB" sz="1000">
                <a:solidFill>
                  <a:schemeClr val="lt1"/>
                </a:solidFill>
                <a:latin typeface="Comfortaa"/>
                <a:ea typeface="Comfortaa"/>
                <a:cs typeface="Comfortaa"/>
                <a:sym typeface="Comfortaa"/>
              </a:rPr>
              <a:t>nt Cycle()</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parent=new int[V];</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fill(parent,parent+V,-1);</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i=0;</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while(i&lt;V)</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x=findset(i);</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for(int j=0;j&lt;vec[i].size();j++)</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y=findset(vec[i][j]);</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if(x==y)</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return 1;</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Union(x,y);</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return 0;</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p:txBody>
      </p:sp>
      <p:sp>
        <p:nvSpPr>
          <p:cNvPr id="440" name="Google Shape;440;p32"/>
          <p:cNvSpPr txBox="1"/>
          <p:nvPr/>
        </p:nvSpPr>
        <p:spPr>
          <a:xfrm>
            <a:off x="260175" y="159750"/>
            <a:ext cx="8765100" cy="5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300">
                <a:solidFill>
                  <a:srgbClr val="EFEFEF"/>
                </a:solidFill>
                <a:latin typeface="Lato Black" panose="020F0802020204030203"/>
                <a:ea typeface="Lato Black" panose="020F0802020204030203"/>
                <a:cs typeface="Lato Black" panose="020F0802020204030203"/>
                <a:sym typeface="Lato Black" panose="020F0802020204030203"/>
              </a:rPr>
              <a:t>   </a:t>
            </a:r>
            <a:r>
              <a:rPr lang="en-GB" sz="2400">
                <a:solidFill>
                  <a:srgbClr val="EFEFEF"/>
                </a:solidFill>
                <a:latin typeface="Nunito ExtraBold" panose="00000800000000000000"/>
                <a:ea typeface="Nunito ExtraBold" panose="00000800000000000000"/>
                <a:cs typeface="Nunito ExtraBold" panose="00000800000000000000"/>
                <a:sym typeface="Nunito ExtraBold" panose="00000800000000000000"/>
              </a:rPr>
              <a:t>ALGORITHM AND I</a:t>
            </a:r>
            <a:r>
              <a:rPr lang="en-GB" sz="2400">
                <a:solidFill>
                  <a:srgbClr val="5B0F00"/>
                </a:solidFill>
                <a:latin typeface="Nunito ExtraBold" panose="00000800000000000000"/>
                <a:ea typeface="Nunito ExtraBold" panose="00000800000000000000"/>
                <a:cs typeface="Nunito ExtraBold" panose="00000800000000000000"/>
                <a:sym typeface="Nunito ExtraBold" panose="00000800000000000000"/>
              </a:rPr>
              <a:t>MPLEMENTATION</a:t>
            </a:r>
            <a:endParaRPr sz="2400">
              <a:solidFill>
                <a:srgbClr val="5B0F00"/>
              </a:solidFill>
              <a:latin typeface="Nunito ExtraBold" panose="00000800000000000000"/>
              <a:ea typeface="Nunito ExtraBold" panose="00000800000000000000"/>
              <a:cs typeface="Nunito ExtraBold" panose="00000800000000000000"/>
              <a:sym typeface="Nunito ExtraBold" panose="00000800000000000000"/>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a:p>
            <a:pPr marL="0" lvl="0" indent="0" algn="ctr" rtl="0">
              <a:spcBef>
                <a:spcPts val="0"/>
              </a:spcBef>
              <a:spcAft>
                <a:spcPts val="0"/>
              </a:spcAft>
              <a:buNone/>
            </a:pPr>
            <a:endParaRPr b="1">
              <a:latin typeface="Comfortaa"/>
              <a:ea typeface="Comfortaa"/>
              <a:cs typeface="Comfortaa"/>
              <a:sym typeface="Comfortaa"/>
            </a:endParaRPr>
          </a:p>
        </p:txBody>
      </p:sp>
      <p:sp>
        <p:nvSpPr>
          <p:cNvPr id="441" name="Google Shape;441;p32"/>
          <p:cNvSpPr txBox="1"/>
          <p:nvPr>
            <p:ph type="body" idx="4294967295"/>
          </p:nvPr>
        </p:nvSpPr>
        <p:spPr>
          <a:xfrm>
            <a:off x="5244800" y="883225"/>
            <a:ext cx="3148500" cy="299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Algorithm</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457200" lvl="0" indent="-304800" algn="l" rtl="0">
              <a:lnSpc>
                <a:spcPct val="100000"/>
              </a:lnSpc>
              <a:spcBef>
                <a:spcPts val="0"/>
              </a:spcBef>
              <a:spcAft>
                <a:spcPts val="0"/>
              </a:spcAft>
              <a:buClr>
                <a:srgbClr val="000000"/>
              </a:buClr>
              <a:buSzPts val="1200"/>
              <a:buFont typeface="Comfortaa"/>
              <a:buAutoNum type="arabicPeriod"/>
            </a:pPr>
            <a:r>
              <a:rPr lang="en-GB" sz="1200" b="1">
                <a:solidFill>
                  <a:srgbClr val="000000"/>
                </a:solidFill>
                <a:latin typeface="Comfortaa"/>
                <a:ea typeface="Comfortaa"/>
                <a:cs typeface="Comfortaa"/>
                <a:sym typeface="Comfortaa"/>
              </a:rPr>
              <a:t>Create a disjoint set for each vertex of the graph.</a:t>
            </a:r>
            <a:endParaRPr sz="1200" b="1">
              <a:solidFill>
                <a:srgbClr val="000000"/>
              </a:solidFill>
              <a:latin typeface="Comfortaa"/>
              <a:ea typeface="Comfortaa"/>
              <a:cs typeface="Comfortaa"/>
              <a:sym typeface="Comfortaa"/>
            </a:endParaRPr>
          </a:p>
          <a:p>
            <a:pPr marL="457200" lvl="0" indent="-304800" algn="l" rtl="0">
              <a:lnSpc>
                <a:spcPct val="100000"/>
              </a:lnSpc>
              <a:spcBef>
                <a:spcPts val="0"/>
              </a:spcBef>
              <a:spcAft>
                <a:spcPts val="0"/>
              </a:spcAft>
              <a:buClr>
                <a:srgbClr val="000000"/>
              </a:buClr>
              <a:buSzPts val="1200"/>
              <a:buFont typeface="Comfortaa"/>
              <a:buAutoNum type="arabicPeriod"/>
            </a:pPr>
            <a:r>
              <a:rPr lang="en-GB" sz="1200" b="1">
                <a:solidFill>
                  <a:srgbClr val="000000"/>
                </a:solidFill>
                <a:latin typeface="Comfortaa"/>
                <a:ea typeface="Comfortaa"/>
                <a:cs typeface="Comfortaa"/>
                <a:sym typeface="Comfortaa"/>
              </a:rPr>
              <a:t>For every edge (u,v) in the graph:</a:t>
            </a:r>
            <a:endParaRPr sz="1200" b="1">
              <a:solidFill>
                <a:srgbClr val="000000"/>
              </a:solidFill>
              <a:latin typeface="Comfortaa"/>
              <a:ea typeface="Comfortaa"/>
              <a:cs typeface="Comfortaa"/>
              <a:sym typeface="Comfortaa"/>
            </a:endParaRPr>
          </a:p>
          <a:p>
            <a:pPr marL="914400" lvl="1" indent="-304800" algn="l" rtl="0">
              <a:lnSpc>
                <a:spcPct val="100000"/>
              </a:lnSpc>
              <a:spcBef>
                <a:spcPts val="0"/>
              </a:spcBef>
              <a:spcAft>
                <a:spcPts val="0"/>
              </a:spcAft>
              <a:buClr>
                <a:srgbClr val="000000"/>
              </a:buClr>
              <a:buSzPts val="1200"/>
              <a:buFont typeface="Comfortaa"/>
              <a:buAutoNum type="alphaLcPeriod"/>
            </a:pPr>
            <a:r>
              <a:rPr lang="en-GB" sz="1200" b="1">
                <a:solidFill>
                  <a:srgbClr val="000000"/>
                </a:solidFill>
                <a:latin typeface="Comfortaa"/>
                <a:ea typeface="Comfortaa"/>
                <a:cs typeface="Comfortaa"/>
                <a:sym typeface="Comfortaa"/>
              </a:rPr>
              <a:t>Find root of the sets to which elements u and v belong</a:t>
            </a:r>
            <a:endParaRPr sz="1200" b="1">
              <a:solidFill>
                <a:srgbClr val="000000"/>
              </a:solidFill>
              <a:latin typeface="Comfortaa"/>
              <a:ea typeface="Comfortaa"/>
              <a:cs typeface="Comfortaa"/>
              <a:sym typeface="Comfortaa"/>
            </a:endParaRPr>
          </a:p>
          <a:p>
            <a:pPr marL="914400" lvl="1" indent="-304800" algn="l" rtl="0">
              <a:lnSpc>
                <a:spcPct val="100000"/>
              </a:lnSpc>
              <a:spcBef>
                <a:spcPts val="0"/>
              </a:spcBef>
              <a:spcAft>
                <a:spcPts val="0"/>
              </a:spcAft>
              <a:buClr>
                <a:srgbClr val="000000"/>
              </a:buClr>
              <a:buSzPts val="1200"/>
              <a:buFont typeface="Comfortaa"/>
              <a:buAutoNum type="alphaLcPeriod"/>
            </a:pPr>
            <a:r>
              <a:rPr lang="en-GB" sz="1200" b="1">
                <a:solidFill>
                  <a:srgbClr val="000000"/>
                </a:solidFill>
                <a:latin typeface="Comfortaa"/>
                <a:ea typeface="Comfortaa"/>
                <a:cs typeface="Comfortaa"/>
                <a:sym typeface="Comfortaa"/>
              </a:rPr>
              <a:t>If both u and v have the same root in the disjoint set, a cycle is found.</a:t>
            </a:r>
            <a:endParaRPr sz="1200" b="1">
              <a:solidFill>
                <a:srgbClr val="000000"/>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235725" y="168350"/>
            <a:ext cx="4045200" cy="6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u="sng">
                <a:solidFill>
                  <a:schemeClr val="lt2"/>
                </a:solidFill>
                <a:latin typeface="Comfortaa"/>
                <a:ea typeface="Comfortaa"/>
                <a:cs typeface="Comfortaa"/>
                <a:sym typeface="Comfortaa"/>
              </a:rPr>
              <a:t>Outputs</a:t>
            </a:r>
            <a:endParaRPr sz="4700" u="sng">
              <a:solidFill>
                <a:schemeClr val="lt2"/>
              </a:solidFill>
              <a:latin typeface="Comfortaa"/>
              <a:ea typeface="Comfortaa"/>
              <a:cs typeface="Comfortaa"/>
              <a:sym typeface="Comfortaa"/>
            </a:endParaRPr>
          </a:p>
        </p:txBody>
      </p:sp>
      <p:pic>
        <p:nvPicPr>
          <p:cNvPr id="447" name="Google Shape;447;p33"/>
          <p:cNvPicPr preferRelativeResize="0"/>
          <p:nvPr/>
        </p:nvPicPr>
        <p:blipFill>
          <a:blip r:embed="rId1">
            <a:alphaModFix amt="42000"/>
          </a:blip>
          <a:stretch>
            <a:fillRect/>
          </a:stretch>
        </p:blipFill>
        <p:spPr>
          <a:xfrm>
            <a:off x="4651375" y="1297750"/>
            <a:ext cx="3031200" cy="3031200"/>
          </a:xfrm>
          <a:prstGeom prst="rect">
            <a:avLst/>
          </a:prstGeom>
          <a:noFill/>
          <a:ln>
            <a:noFill/>
          </a:ln>
        </p:spPr>
      </p:pic>
      <p:pic>
        <p:nvPicPr>
          <p:cNvPr id="448" name="Google Shape;448;p33"/>
          <p:cNvPicPr preferRelativeResize="0"/>
          <p:nvPr/>
        </p:nvPicPr>
        <p:blipFill rotWithShape="1">
          <a:blip r:embed="rId2"/>
          <a:srcRect l="3787" t="6359" r="71392" b="64708"/>
          <a:stretch>
            <a:fillRect/>
          </a:stretch>
        </p:blipFill>
        <p:spPr>
          <a:xfrm>
            <a:off x="4857535" y="1588500"/>
            <a:ext cx="4145966" cy="2718600"/>
          </a:xfrm>
          <a:prstGeom prst="rect">
            <a:avLst/>
          </a:prstGeom>
          <a:noFill/>
          <a:ln>
            <a:noFill/>
          </a:ln>
        </p:spPr>
      </p:pic>
      <p:pic>
        <p:nvPicPr>
          <p:cNvPr id="449" name="Google Shape;449;p33"/>
          <p:cNvPicPr preferRelativeResize="0"/>
          <p:nvPr/>
        </p:nvPicPr>
        <p:blipFill rotWithShape="1">
          <a:blip r:embed="rId3"/>
          <a:srcRect l="12052" t="20712" r="62769" b="52959"/>
          <a:stretch>
            <a:fillRect/>
          </a:stretch>
        </p:blipFill>
        <p:spPr>
          <a:xfrm>
            <a:off x="186075" y="1588498"/>
            <a:ext cx="4621800" cy="271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453" name="Shape 453"/>
        <p:cNvGrpSpPr/>
        <p:nvPr/>
      </p:nvGrpSpPr>
      <p:grpSpPr>
        <a:xfrm>
          <a:off x="0" y="0"/>
          <a:ext cx="0" cy="0"/>
          <a:chOff x="0" y="0"/>
          <a:chExt cx="0" cy="0"/>
        </a:xfrm>
      </p:grpSpPr>
      <p:pic>
        <p:nvPicPr>
          <p:cNvPr id="454" name="Google Shape;454;p34"/>
          <p:cNvPicPr preferRelativeResize="0"/>
          <p:nvPr/>
        </p:nvPicPr>
        <p:blipFill>
          <a:blip r:embed="rId1"/>
          <a:stretch>
            <a:fillRect/>
          </a:stretch>
        </p:blipFill>
        <p:spPr>
          <a:xfrm>
            <a:off x="0" y="65041"/>
            <a:ext cx="9144000" cy="5078458"/>
          </a:xfrm>
          <a:prstGeom prst="rect">
            <a:avLst/>
          </a:prstGeom>
          <a:noFill/>
          <a:ln>
            <a:noFill/>
          </a:ln>
        </p:spPr>
      </p:pic>
      <p:pic>
        <p:nvPicPr>
          <p:cNvPr id="455" name="Google Shape;455;p34" descr="Piece of duct tape sticking a note to the slide"/>
          <p:cNvPicPr preferRelativeResize="0"/>
          <p:nvPr/>
        </p:nvPicPr>
        <p:blipFill rotWithShape="1">
          <a:blip r:embed="rId2"/>
          <a:srcRect l="9244" t="5926" r="2118" b="10011"/>
          <a:stretch>
            <a:fillRect/>
          </a:stretch>
        </p:blipFill>
        <p:spPr>
          <a:xfrm rot="75972">
            <a:off x="3566291" y="86244"/>
            <a:ext cx="2026495" cy="570186"/>
          </a:xfrm>
          <a:prstGeom prst="rect">
            <a:avLst/>
          </a:prstGeom>
          <a:noFill/>
          <a:ln>
            <a:noFill/>
          </a:ln>
        </p:spPr>
      </p:pic>
      <p:sp>
        <p:nvSpPr>
          <p:cNvPr id="456" name="Google Shape;456;p34"/>
          <p:cNvSpPr txBox="1"/>
          <p:nvPr/>
        </p:nvSpPr>
        <p:spPr>
          <a:xfrm>
            <a:off x="458750" y="677628"/>
            <a:ext cx="8241600" cy="100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CYCLE DETECTION IN DIRECTED GRAPH USING BFS</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457" name="Google Shape;457;p34"/>
          <p:cNvSpPr txBox="1"/>
          <p:nvPr>
            <p:ph type="body" idx="4294967295"/>
          </p:nvPr>
        </p:nvSpPr>
        <p:spPr>
          <a:xfrm>
            <a:off x="890600" y="1484725"/>
            <a:ext cx="7377900" cy="34467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GB" sz="1100">
                <a:solidFill>
                  <a:srgbClr val="000000"/>
                </a:solidFill>
                <a:latin typeface="Comfortaa"/>
                <a:ea typeface="Comfortaa"/>
                <a:cs typeface="Comfortaa"/>
                <a:sym typeface="Comfortaa"/>
              </a:rPr>
              <a:t>Steps involved in detecting cycle in a directed graph using BFS.</a:t>
            </a:r>
            <a:endParaRPr sz="1100">
              <a:solidFill>
                <a:srgbClr val="000000"/>
              </a:solidFill>
              <a:latin typeface="Comfortaa"/>
              <a:ea typeface="Comfortaa"/>
              <a:cs typeface="Comfortaa"/>
              <a:sym typeface="Comfortaa"/>
            </a:endParaRPr>
          </a:p>
          <a:p>
            <a:pPr marL="457200" lvl="0" indent="-330200" algn="l" rtl="0">
              <a:spcBef>
                <a:spcPts val="1100"/>
              </a:spcBef>
              <a:spcAft>
                <a:spcPts val="0"/>
              </a:spcAft>
              <a:buClr>
                <a:schemeClr val="dk1"/>
              </a:buClr>
              <a:buSzPts val="1600"/>
              <a:buFont typeface="Comfortaa"/>
              <a:buChar char="➔"/>
            </a:pPr>
            <a:r>
              <a:rPr lang="en-GB" b="1">
                <a:solidFill>
                  <a:schemeClr val="dk1"/>
                </a:solidFill>
                <a:latin typeface="Comfortaa"/>
                <a:ea typeface="Comfortaa"/>
                <a:cs typeface="Comfortaa"/>
                <a:sym typeface="Comfortaa"/>
              </a:rPr>
              <a:t>Step 1 : </a:t>
            </a:r>
            <a:r>
              <a:rPr lang="en-GB" sz="1100">
                <a:solidFill>
                  <a:srgbClr val="000000"/>
                </a:solidFill>
                <a:latin typeface="Comfortaa"/>
                <a:ea typeface="Comfortaa"/>
                <a:cs typeface="Comfortaa"/>
                <a:sym typeface="Comfortaa"/>
              </a:rPr>
              <a:t>Compute in-degree for each of the vertex present in the graph and initialize the count of visited nodes as 0.</a:t>
            </a:r>
            <a:endParaRPr sz="1100">
              <a:solidFill>
                <a:srgbClr val="000000"/>
              </a:solidFill>
              <a:latin typeface="Comfortaa"/>
              <a:ea typeface="Comfortaa"/>
              <a:cs typeface="Comfortaa"/>
              <a:sym typeface="Comfortaa"/>
            </a:endParaRPr>
          </a:p>
          <a:p>
            <a:pPr marL="457200" lvl="0" indent="0" algn="l" rtl="0">
              <a:spcBef>
                <a:spcPts val="0"/>
              </a:spcBef>
              <a:spcAft>
                <a:spcPts val="0"/>
              </a:spcAft>
              <a:buNone/>
            </a:pPr>
            <a:endParaRPr sz="1100">
              <a:solidFill>
                <a:srgbClr val="000000"/>
              </a:solidFill>
              <a:latin typeface="Comfortaa"/>
              <a:ea typeface="Comfortaa"/>
              <a:cs typeface="Comfortaa"/>
              <a:sym typeface="Comfortaa"/>
            </a:endParaRPr>
          </a:p>
          <a:p>
            <a:pPr marL="457200" lvl="0" indent="-317500" algn="l" rtl="0">
              <a:spcBef>
                <a:spcPts val="0"/>
              </a:spcBef>
              <a:spcAft>
                <a:spcPts val="0"/>
              </a:spcAft>
              <a:buClr>
                <a:schemeClr val="dk1"/>
              </a:buClr>
              <a:buSzPts val="1400"/>
              <a:buFont typeface="Comfortaa"/>
              <a:buChar char="➔"/>
            </a:pPr>
            <a:r>
              <a:rPr lang="en-GB" b="1">
                <a:solidFill>
                  <a:schemeClr val="dk1"/>
                </a:solidFill>
                <a:latin typeface="Comfortaa"/>
                <a:ea typeface="Comfortaa"/>
                <a:cs typeface="Comfortaa"/>
                <a:sym typeface="Comfortaa"/>
              </a:rPr>
              <a:t>Step 2 : </a:t>
            </a:r>
            <a:r>
              <a:rPr lang="en-GB" sz="1100">
                <a:solidFill>
                  <a:srgbClr val="000000"/>
                </a:solidFill>
                <a:latin typeface="Comfortaa"/>
                <a:ea typeface="Comfortaa"/>
                <a:cs typeface="Comfortaa"/>
                <a:sym typeface="Comfortaa"/>
              </a:rPr>
              <a:t>Pick all the vertices with in-degree as 0 and enqueue them into a queue</a:t>
            </a:r>
            <a:endParaRPr sz="1100">
              <a:solidFill>
                <a:srgbClr val="000000"/>
              </a:solidFill>
              <a:latin typeface="Comfortaa"/>
              <a:ea typeface="Comfortaa"/>
              <a:cs typeface="Comfortaa"/>
              <a:sym typeface="Comfortaa"/>
            </a:endParaRPr>
          </a:p>
          <a:p>
            <a:pPr marL="457200" lvl="0" indent="0" algn="l" rtl="0">
              <a:spcBef>
                <a:spcPts val="0"/>
              </a:spcBef>
              <a:spcAft>
                <a:spcPts val="0"/>
              </a:spcAft>
              <a:buNone/>
            </a:pPr>
            <a:endParaRPr sz="1100">
              <a:solidFill>
                <a:srgbClr val="000000"/>
              </a:solidFill>
              <a:latin typeface="Comfortaa"/>
              <a:ea typeface="Comfortaa"/>
              <a:cs typeface="Comfortaa"/>
              <a:sym typeface="Comfortaa"/>
            </a:endParaRPr>
          </a:p>
          <a:p>
            <a:pPr marL="457200" lvl="0" indent="-330200" algn="l" rtl="0">
              <a:spcBef>
                <a:spcPts val="0"/>
              </a:spcBef>
              <a:spcAft>
                <a:spcPts val="0"/>
              </a:spcAft>
              <a:buClr>
                <a:schemeClr val="dk1"/>
              </a:buClr>
              <a:buSzPts val="1600"/>
              <a:buFont typeface="Comfortaa"/>
              <a:buChar char="➔"/>
            </a:pPr>
            <a:r>
              <a:rPr lang="en-GB" b="1">
                <a:solidFill>
                  <a:schemeClr val="dk1"/>
                </a:solidFill>
                <a:latin typeface="Comfortaa"/>
                <a:ea typeface="Comfortaa"/>
                <a:cs typeface="Comfortaa"/>
                <a:sym typeface="Comfortaa"/>
              </a:rPr>
              <a:t>Step 3 : </a:t>
            </a:r>
            <a:r>
              <a:rPr lang="en-GB" sz="1100">
                <a:solidFill>
                  <a:srgbClr val="000000"/>
                </a:solidFill>
                <a:latin typeface="Comfortaa"/>
                <a:ea typeface="Comfortaa"/>
                <a:cs typeface="Comfortaa"/>
                <a:sym typeface="Comfortaa"/>
              </a:rPr>
              <a:t>While queue is not empty:</a:t>
            </a:r>
            <a:endParaRPr sz="1100">
              <a:solidFill>
                <a:srgbClr val="000000"/>
              </a:solidFill>
              <a:latin typeface="Comfortaa"/>
              <a:ea typeface="Comfortaa"/>
              <a:cs typeface="Comfortaa"/>
              <a:sym typeface="Comfortaa"/>
            </a:endParaRPr>
          </a:p>
          <a:p>
            <a:pPr marL="1371600" lvl="0" indent="-298450" algn="l" rtl="0">
              <a:spcBef>
                <a:spcPts val="0"/>
              </a:spcBef>
              <a:spcAft>
                <a:spcPts val="0"/>
              </a:spcAft>
              <a:buClr>
                <a:srgbClr val="000000"/>
              </a:buClr>
              <a:buSzPts val="1100"/>
              <a:buFont typeface="Comfortaa"/>
              <a:buChar char="●"/>
            </a:pPr>
            <a:r>
              <a:rPr lang="en-GB" sz="1100">
                <a:solidFill>
                  <a:srgbClr val="000000"/>
                </a:solidFill>
                <a:latin typeface="Comfortaa"/>
                <a:ea typeface="Comfortaa"/>
                <a:cs typeface="Comfortaa"/>
                <a:sym typeface="Comfortaa"/>
              </a:rPr>
              <a:t>Remove a vertex from the queue and then.</a:t>
            </a:r>
            <a:endParaRPr sz="1100">
              <a:solidFill>
                <a:srgbClr val="000000"/>
              </a:solidFill>
              <a:latin typeface="Comfortaa"/>
              <a:ea typeface="Comfortaa"/>
              <a:cs typeface="Comfortaa"/>
              <a:sym typeface="Comfortaa"/>
            </a:endParaRPr>
          </a:p>
          <a:p>
            <a:pPr marL="1371600" lvl="0" indent="-298450" algn="l" rtl="0">
              <a:spcBef>
                <a:spcPts val="0"/>
              </a:spcBef>
              <a:spcAft>
                <a:spcPts val="0"/>
              </a:spcAft>
              <a:buClr>
                <a:srgbClr val="000000"/>
              </a:buClr>
              <a:buSzPts val="1100"/>
              <a:buFont typeface="Comfortaa"/>
              <a:buChar char="●"/>
            </a:pPr>
            <a:r>
              <a:rPr lang="en-GB" sz="1100">
                <a:solidFill>
                  <a:srgbClr val="000000"/>
                </a:solidFill>
                <a:latin typeface="Comfortaa"/>
                <a:ea typeface="Comfortaa"/>
                <a:cs typeface="Comfortaa"/>
                <a:sym typeface="Comfortaa"/>
              </a:rPr>
              <a:t>Increment count of visited nodes by 1.</a:t>
            </a:r>
            <a:endParaRPr sz="1100">
              <a:solidFill>
                <a:srgbClr val="000000"/>
              </a:solidFill>
              <a:latin typeface="Comfortaa"/>
              <a:ea typeface="Comfortaa"/>
              <a:cs typeface="Comfortaa"/>
              <a:sym typeface="Comfortaa"/>
            </a:endParaRPr>
          </a:p>
          <a:p>
            <a:pPr marL="1371600" lvl="0" indent="-298450" algn="l" rtl="0">
              <a:spcBef>
                <a:spcPts val="0"/>
              </a:spcBef>
              <a:spcAft>
                <a:spcPts val="0"/>
              </a:spcAft>
              <a:buClr>
                <a:srgbClr val="000000"/>
              </a:buClr>
              <a:buSzPts val="1100"/>
              <a:buFont typeface="Comfortaa"/>
              <a:buChar char="●"/>
            </a:pPr>
            <a:r>
              <a:rPr lang="en-GB" sz="1100">
                <a:solidFill>
                  <a:srgbClr val="000000"/>
                </a:solidFill>
                <a:latin typeface="Comfortaa"/>
                <a:ea typeface="Comfortaa"/>
                <a:cs typeface="Comfortaa"/>
                <a:sym typeface="Comfortaa"/>
              </a:rPr>
              <a:t>Decrease in-degree by 1 for all its neighboring nodes.</a:t>
            </a:r>
            <a:endParaRPr sz="1100">
              <a:solidFill>
                <a:srgbClr val="000000"/>
              </a:solidFill>
              <a:latin typeface="Comfortaa"/>
              <a:ea typeface="Comfortaa"/>
              <a:cs typeface="Comfortaa"/>
              <a:sym typeface="Comfortaa"/>
            </a:endParaRPr>
          </a:p>
          <a:p>
            <a:pPr marL="1371600" lvl="0" indent="-298450" algn="l" rtl="0">
              <a:spcBef>
                <a:spcPts val="0"/>
              </a:spcBef>
              <a:spcAft>
                <a:spcPts val="0"/>
              </a:spcAft>
              <a:buClr>
                <a:srgbClr val="000000"/>
              </a:buClr>
              <a:buSzPts val="1100"/>
              <a:buFont typeface="Comfortaa"/>
              <a:buChar char="●"/>
            </a:pPr>
            <a:r>
              <a:rPr lang="en-GB" sz="1100">
                <a:solidFill>
                  <a:srgbClr val="000000"/>
                </a:solidFill>
                <a:latin typeface="Comfortaa"/>
                <a:ea typeface="Comfortaa"/>
                <a:cs typeface="Comfortaa"/>
                <a:sym typeface="Comfortaa"/>
              </a:rPr>
              <a:t>If in-degree of a neighboring nodes is reduced to zero, then add it to the queue.</a:t>
            </a:r>
            <a:endParaRPr sz="1100">
              <a:solidFill>
                <a:srgbClr val="000000"/>
              </a:solidFill>
              <a:latin typeface="Comfortaa"/>
              <a:ea typeface="Comfortaa"/>
              <a:cs typeface="Comfortaa"/>
              <a:sym typeface="Comfortaa"/>
            </a:endParaRPr>
          </a:p>
          <a:p>
            <a:pPr marL="2286000" lvl="0" indent="0" algn="l" rtl="0">
              <a:spcBef>
                <a:spcPts val="1000"/>
              </a:spcBef>
              <a:spcAft>
                <a:spcPts val="0"/>
              </a:spcAft>
              <a:buNone/>
            </a:pPr>
            <a:endParaRPr sz="100">
              <a:solidFill>
                <a:srgbClr val="000000"/>
              </a:solidFill>
              <a:latin typeface="Comfortaa"/>
              <a:ea typeface="Comfortaa"/>
              <a:cs typeface="Comfortaa"/>
              <a:sym typeface="Comfortaa"/>
            </a:endParaRPr>
          </a:p>
          <a:p>
            <a:pPr marL="457200" lvl="0" indent="-317500" algn="l" rtl="0">
              <a:spcBef>
                <a:spcPts val="1000"/>
              </a:spcBef>
              <a:spcAft>
                <a:spcPts val="0"/>
              </a:spcAft>
              <a:buClr>
                <a:schemeClr val="dk1"/>
              </a:buClr>
              <a:buSzPts val="1400"/>
              <a:buFont typeface="Comfortaa"/>
              <a:buChar char="➔"/>
            </a:pPr>
            <a:r>
              <a:rPr lang="en-GB" b="1">
                <a:solidFill>
                  <a:schemeClr val="dk1"/>
                </a:solidFill>
                <a:latin typeface="Comfortaa"/>
                <a:ea typeface="Comfortaa"/>
                <a:cs typeface="Comfortaa"/>
                <a:sym typeface="Comfortaa"/>
              </a:rPr>
              <a:t>Step 4 : </a:t>
            </a:r>
            <a:r>
              <a:rPr lang="en-GB" sz="1100">
                <a:solidFill>
                  <a:srgbClr val="000000"/>
                </a:solidFill>
                <a:latin typeface="Comfortaa"/>
                <a:ea typeface="Comfortaa"/>
                <a:cs typeface="Comfortaa"/>
                <a:sym typeface="Comfortaa"/>
              </a:rPr>
              <a:t>If count of visited nodes is not equal to the number of nodes in the graph has cycle, otherwise not.</a:t>
            </a:r>
            <a:endParaRPr sz="1100">
              <a:solidFill>
                <a:srgbClr val="000000"/>
              </a:solidFill>
              <a:latin typeface="Comfortaa"/>
              <a:ea typeface="Comfortaa"/>
              <a:cs typeface="Comfortaa"/>
              <a:sym typeface="Comfortaa"/>
            </a:endParaRPr>
          </a:p>
          <a:p>
            <a:pPr marL="0" lvl="0" indent="0" algn="l" rtl="0">
              <a:spcBef>
                <a:spcPts val="0"/>
              </a:spcBef>
              <a:spcAft>
                <a:spcPts val="0"/>
              </a:spcAft>
              <a:buNone/>
            </a:pPr>
            <a:endParaRPr>
              <a:solidFill>
                <a:schemeClr val="dk1"/>
              </a:solidFill>
              <a:latin typeface="Comfortaa"/>
              <a:ea typeface="Comfortaa"/>
              <a:cs typeface="Comfortaa"/>
              <a:sym typeface="Comfortaa"/>
            </a:endParaRPr>
          </a:p>
          <a:p>
            <a:pPr marL="457200" lvl="0" indent="0" algn="l" rtl="0">
              <a:spcBef>
                <a:spcPts val="1100"/>
              </a:spcBef>
              <a:spcAft>
                <a:spcPts val="0"/>
              </a:spcAft>
              <a:buNone/>
            </a:pPr>
            <a:endParaRPr sz="1100">
              <a:solidFill>
                <a:srgbClr val="000000"/>
              </a:solidFill>
              <a:latin typeface="Comfortaa"/>
              <a:ea typeface="Comfortaa"/>
              <a:cs typeface="Comfortaa"/>
              <a:sym typeface="Comfortaa"/>
            </a:endParaRPr>
          </a:p>
          <a:p>
            <a:pPr marL="0" lvl="0" indent="0" algn="l" rtl="0">
              <a:spcBef>
                <a:spcPts val="1100"/>
              </a:spcBef>
              <a:spcAft>
                <a:spcPts val="0"/>
              </a:spcAft>
              <a:buNone/>
            </a:pPr>
            <a:endParaRPr sz="1100">
              <a:solidFill>
                <a:srgbClr val="000000"/>
              </a:solidFill>
              <a:latin typeface="Comfortaa"/>
              <a:ea typeface="Comfortaa"/>
              <a:cs typeface="Comfortaa"/>
              <a:sym typeface="Comfortaa"/>
            </a:endParaRPr>
          </a:p>
          <a:p>
            <a:pPr marL="457200" lvl="0" indent="0" algn="l" rtl="0">
              <a:spcBef>
                <a:spcPts val="1100"/>
              </a:spcBef>
              <a:spcAft>
                <a:spcPts val="0"/>
              </a:spcAft>
              <a:buNone/>
            </a:pPr>
            <a:endParaRPr sz="1100">
              <a:solidFill>
                <a:srgbClr val="000000"/>
              </a:solidFill>
              <a:latin typeface="Comfortaa"/>
              <a:ea typeface="Comfortaa"/>
              <a:cs typeface="Comfortaa"/>
              <a:sym typeface="Comfortaa"/>
            </a:endParaRPr>
          </a:p>
          <a:p>
            <a:pPr marL="457200" lvl="0" indent="0" algn="l" rtl="0">
              <a:spcBef>
                <a:spcPts val="1100"/>
              </a:spcBef>
              <a:spcAft>
                <a:spcPts val="1000"/>
              </a:spcAft>
              <a:buNone/>
            </a:pPr>
            <a:endParaRPr sz="12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461" name="Shape 461"/>
        <p:cNvGrpSpPr/>
        <p:nvPr/>
      </p:nvGrpSpPr>
      <p:grpSpPr>
        <a:xfrm>
          <a:off x="0" y="0"/>
          <a:ext cx="0" cy="0"/>
          <a:chOff x="0" y="0"/>
          <a:chExt cx="0" cy="0"/>
        </a:xfrm>
      </p:grpSpPr>
      <p:sp>
        <p:nvSpPr>
          <p:cNvPr id="462" name="Google Shape;462;p35"/>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5"/>
          <p:cNvSpPr txBox="1"/>
          <p:nvPr>
            <p:ph type="body" idx="4294967295"/>
          </p:nvPr>
        </p:nvSpPr>
        <p:spPr>
          <a:xfrm>
            <a:off x="363875" y="58975"/>
            <a:ext cx="4258500" cy="4891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int Cycle()</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queue&lt;int&gt; myQ;</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i=0;i&lt;V;i++)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if(in_degree[i]==0)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myQ.push(i);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counts=0;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while(!myQ.empty())</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node=myQ.front();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myQ.pop();</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for(auto i=vec[node].begin();i!=vec[node].end();i++)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if(--in_degree[*i]==0)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myQ.push(*i);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counts++;</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if(counts==V)</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return 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return 1;</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p:txBody>
      </p:sp>
      <p:sp>
        <p:nvSpPr>
          <p:cNvPr id="464" name="Google Shape;464;p35"/>
          <p:cNvSpPr txBox="1"/>
          <p:nvPr>
            <p:ph type="body" idx="4294967295"/>
          </p:nvPr>
        </p:nvSpPr>
        <p:spPr>
          <a:xfrm>
            <a:off x="5244800" y="58975"/>
            <a:ext cx="31485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Output</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pic>
        <p:nvPicPr>
          <p:cNvPr id="465" name="Google Shape;465;p35"/>
          <p:cNvPicPr preferRelativeResize="0"/>
          <p:nvPr/>
        </p:nvPicPr>
        <p:blipFill rotWithShape="1">
          <a:blip r:embed="rId1"/>
          <a:srcRect l="8759" t="14846" r="66777" b="53503"/>
          <a:stretch>
            <a:fillRect/>
          </a:stretch>
        </p:blipFill>
        <p:spPr>
          <a:xfrm>
            <a:off x="5419000" y="2929425"/>
            <a:ext cx="2974301" cy="2164760"/>
          </a:xfrm>
          <a:prstGeom prst="rect">
            <a:avLst/>
          </a:prstGeom>
          <a:noFill/>
          <a:ln>
            <a:noFill/>
          </a:ln>
        </p:spPr>
      </p:pic>
      <p:pic>
        <p:nvPicPr>
          <p:cNvPr id="466" name="Google Shape;466;p35"/>
          <p:cNvPicPr preferRelativeResize="0"/>
          <p:nvPr/>
        </p:nvPicPr>
        <p:blipFill rotWithShape="1">
          <a:blip r:embed="rId2"/>
          <a:srcRect l="10407" t="18386" r="65062" b="49181"/>
          <a:stretch>
            <a:fillRect/>
          </a:stretch>
        </p:blipFill>
        <p:spPr>
          <a:xfrm>
            <a:off x="5379275" y="591150"/>
            <a:ext cx="3014026" cy="224161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470" name="Shape 470"/>
        <p:cNvGrpSpPr/>
        <p:nvPr/>
      </p:nvGrpSpPr>
      <p:grpSpPr>
        <a:xfrm>
          <a:off x="0" y="0"/>
          <a:ext cx="0" cy="0"/>
          <a:chOff x="0" y="0"/>
          <a:chExt cx="0" cy="0"/>
        </a:xfrm>
      </p:grpSpPr>
      <p:pic>
        <p:nvPicPr>
          <p:cNvPr id="471" name="Google Shape;471;p36"/>
          <p:cNvPicPr preferRelativeResize="0"/>
          <p:nvPr/>
        </p:nvPicPr>
        <p:blipFill>
          <a:blip r:embed="rId1"/>
          <a:stretch>
            <a:fillRect/>
          </a:stretch>
        </p:blipFill>
        <p:spPr>
          <a:xfrm>
            <a:off x="0" y="0"/>
            <a:ext cx="9144000" cy="4980776"/>
          </a:xfrm>
          <a:prstGeom prst="rect">
            <a:avLst/>
          </a:prstGeom>
          <a:noFill/>
          <a:ln>
            <a:noFill/>
          </a:ln>
        </p:spPr>
      </p:pic>
      <p:pic>
        <p:nvPicPr>
          <p:cNvPr id="472" name="Google Shape;472;p36" descr="Piece of duct tape sticking a note to the slide"/>
          <p:cNvPicPr preferRelativeResize="0"/>
          <p:nvPr/>
        </p:nvPicPr>
        <p:blipFill rotWithShape="1">
          <a:blip r:embed="rId2"/>
          <a:srcRect l="9244" t="5926" r="2118" b="10011"/>
          <a:stretch>
            <a:fillRect/>
          </a:stretch>
        </p:blipFill>
        <p:spPr>
          <a:xfrm rot="93316">
            <a:off x="3665119" y="166193"/>
            <a:ext cx="2407711" cy="596889"/>
          </a:xfrm>
          <a:prstGeom prst="rect">
            <a:avLst/>
          </a:prstGeom>
          <a:noFill/>
          <a:ln>
            <a:noFill/>
          </a:ln>
        </p:spPr>
      </p:pic>
      <p:sp>
        <p:nvSpPr>
          <p:cNvPr id="473" name="Google Shape;473;p36"/>
          <p:cNvSpPr txBox="1"/>
          <p:nvPr/>
        </p:nvSpPr>
        <p:spPr>
          <a:xfrm>
            <a:off x="1925700" y="843175"/>
            <a:ext cx="5292600" cy="60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4. Minimum Spanning Tree</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474" name="Google Shape;474;p36"/>
          <p:cNvSpPr txBox="1"/>
          <p:nvPr>
            <p:ph type="body" idx="4294967295"/>
          </p:nvPr>
        </p:nvSpPr>
        <p:spPr>
          <a:xfrm>
            <a:off x="915500" y="1406750"/>
            <a:ext cx="7864200" cy="338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b="1">
                <a:solidFill>
                  <a:srgbClr val="000000"/>
                </a:solidFill>
              </a:rPr>
              <a:t>Spanning Tree</a:t>
            </a:r>
            <a:endParaRPr b="1">
              <a:solidFill>
                <a:srgbClr val="000000"/>
              </a:solidFill>
            </a:endParaRPr>
          </a:p>
          <a:p>
            <a:pPr marL="0" lvl="0" indent="0" algn="l" rtl="0">
              <a:lnSpc>
                <a:spcPct val="100000"/>
              </a:lnSpc>
              <a:spcBef>
                <a:spcPts val="1100"/>
              </a:spcBef>
              <a:spcAft>
                <a:spcPts val="0"/>
              </a:spcAft>
              <a:buNone/>
            </a:pPr>
            <a:r>
              <a:rPr lang="en-GB" sz="1200">
                <a:solidFill>
                  <a:srgbClr val="000000"/>
                </a:solidFill>
                <a:latin typeface="Comfortaa Regular"/>
                <a:ea typeface="Comfortaa Regular"/>
                <a:cs typeface="Comfortaa Regular"/>
                <a:sym typeface="Comfortaa Regular"/>
              </a:rPr>
              <a:t>Given an undirected and connected graph G=(V,E), a spanning tree of the graph Gis a tree that spans G(that is, it includes every vertex of ) and is a subgraph of G</a:t>
            </a:r>
            <a:endParaRPr sz="1200">
              <a:solidFill>
                <a:srgbClr val="000000"/>
              </a:solidFill>
              <a:latin typeface="Comfortaa Regular"/>
              <a:ea typeface="Comfortaa Regular"/>
              <a:cs typeface="Comfortaa Regular"/>
              <a:sym typeface="Comfortaa Regular"/>
            </a:endParaRPr>
          </a:p>
          <a:p>
            <a:pPr marL="0" lvl="0" indent="0" algn="l" rtl="0">
              <a:lnSpc>
                <a:spcPct val="100000"/>
              </a:lnSpc>
              <a:spcBef>
                <a:spcPts val="1100"/>
              </a:spcBef>
              <a:spcAft>
                <a:spcPts val="0"/>
              </a:spcAft>
              <a:buNone/>
            </a:pPr>
            <a:r>
              <a:rPr lang="en-GB" sz="1200" b="1">
                <a:solidFill>
                  <a:srgbClr val="000000"/>
                </a:solidFill>
              </a:rPr>
              <a:t>Minimum </a:t>
            </a:r>
            <a:r>
              <a:rPr lang="en-GB" b="1">
                <a:solidFill>
                  <a:srgbClr val="000000"/>
                </a:solidFill>
              </a:rPr>
              <a:t>Spanning Tree</a:t>
            </a:r>
            <a:endParaRPr b="1">
              <a:solidFill>
                <a:srgbClr val="000000"/>
              </a:solidFill>
            </a:endParaRPr>
          </a:p>
          <a:p>
            <a:pPr marL="0" lvl="0" indent="0" algn="l" rtl="0">
              <a:lnSpc>
                <a:spcPct val="100000"/>
              </a:lnSpc>
              <a:spcBef>
                <a:spcPts val="1100"/>
              </a:spcBef>
              <a:spcAft>
                <a:spcPts val="0"/>
              </a:spcAft>
              <a:buNone/>
            </a:pPr>
            <a:r>
              <a:rPr lang="en-GB" sz="1100">
                <a:solidFill>
                  <a:srgbClr val="000000"/>
                </a:solidFill>
                <a:latin typeface="Comfortaa Regular"/>
                <a:ea typeface="Comfortaa Regular"/>
                <a:cs typeface="Comfortaa Regular"/>
                <a:sym typeface="Comfortaa Regular"/>
              </a:rPr>
              <a:t>The cost of the spanning tree is the sum of the weights of all the edges in the tree.Minimum spanning tree is the spanning tree where the cost is minimum among all the spanning trees.</a:t>
            </a:r>
            <a:endParaRPr sz="1100">
              <a:solidFill>
                <a:srgbClr val="000000"/>
              </a:solidFill>
              <a:latin typeface="Comfortaa Regular"/>
              <a:ea typeface="Comfortaa Regular"/>
              <a:cs typeface="Comfortaa Regular"/>
              <a:sym typeface="Comfortaa Regular"/>
            </a:endParaRPr>
          </a:p>
          <a:p>
            <a:pPr marL="0" lvl="0" indent="0" algn="l" rtl="0">
              <a:lnSpc>
                <a:spcPct val="100000"/>
              </a:lnSpc>
              <a:spcBef>
                <a:spcPts val="1100"/>
              </a:spcBef>
              <a:spcAft>
                <a:spcPts val="0"/>
              </a:spcAft>
              <a:buNone/>
            </a:pPr>
            <a:r>
              <a:rPr lang="en-GB" sz="1100">
                <a:solidFill>
                  <a:srgbClr val="000000"/>
                </a:solidFill>
                <a:latin typeface="Comfortaa Regular"/>
                <a:ea typeface="Comfortaa Regular"/>
                <a:cs typeface="Comfortaa Regular"/>
                <a:sym typeface="Comfortaa Regular"/>
              </a:rPr>
              <a:t>Total number of edges in a minimum spanning tree = |V|-1</a:t>
            </a:r>
            <a:endParaRPr sz="1100">
              <a:solidFill>
                <a:srgbClr val="000000"/>
              </a:solidFill>
              <a:latin typeface="Comfortaa Regular"/>
              <a:ea typeface="Comfortaa Regular"/>
              <a:cs typeface="Comfortaa Regular"/>
              <a:sym typeface="Comfortaa Regular"/>
            </a:endParaRPr>
          </a:p>
          <a:p>
            <a:pPr marL="0" lvl="0" indent="0" algn="l" rtl="0">
              <a:lnSpc>
                <a:spcPct val="100000"/>
              </a:lnSpc>
              <a:spcBef>
                <a:spcPts val="1100"/>
              </a:spcBef>
              <a:spcAft>
                <a:spcPts val="0"/>
              </a:spcAft>
              <a:buNone/>
            </a:pPr>
            <a:r>
              <a:rPr lang="en-GB" sz="1200">
                <a:solidFill>
                  <a:srgbClr val="000000"/>
                </a:solidFill>
                <a:latin typeface="Comfortaa Regular"/>
                <a:ea typeface="Comfortaa Regular"/>
                <a:cs typeface="Comfortaa Regular"/>
                <a:sym typeface="Comfortaa Regular"/>
              </a:rPr>
              <a:t>Number of spanning trees that could be formed :</a:t>
            </a:r>
            <a:endParaRPr sz="1200">
              <a:solidFill>
                <a:srgbClr val="000000"/>
              </a:solidFill>
              <a:latin typeface="Comfortaa Regular"/>
              <a:ea typeface="Comfortaa Regular"/>
              <a:cs typeface="Comfortaa Regular"/>
              <a:sym typeface="Comfortaa Regular"/>
            </a:endParaRPr>
          </a:p>
          <a:p>
            <a:pPr marL="0" lvl="0" indent="0" algn="ctr" rtl="0">
              <a:lnSpc>
                <a:spcPct val="100000"/>
              </a:lnSpc>
              <a:spcBef>
                <a:spcPts val="1100"/>
              </a:spcBef>
              <a:spcAft>
                <a:spcPts val="0"/>
              </a:spcAft>
              <a:buNone/>
            </a:pPr>
            <a:r>
              <a:rPr lang="en-GB" sz="1500">
                <a:solidFill>
                  <a:srgbClr val="000000"/>
                </a:solidFill>
                <a:latin typeface="Comfortaa Regular"/>
                <a:ea typeface="Comfortaa Regular"/>
                <a:cs typeface="Comfortaa Regular"/>
                <a:sym typeface="Comfortaa Regular"/>
              </a:rPr>
              <a:t>N = </a:t>
            </a:r>
            <a:r>
              <a:rPr lang="en-GB" sz="1500" baseline="30000">
                <a:solidFill>
                  <a:srgbClr val="000000"/>
                </a:solidFill>
                <a:latin typeface="Comfortaa Regular"/>
                <a:ea typeface="Comfortaa Regular"/>
                <a:cs typeface="Comfortaa Regular"/>
                <a:sym typeface="Comfortaa Regular"/>
              </a:rPr>
              <a:t>|V|</a:t>
            </a:r>
            <a:r>
              <a:rPr lang="en-GB" sz="1500">
                <a:solidFill>
                  <a:srgbClr val="000000"/>
                </a:solidFill>
                <a:latin typeface="Comfortaa Regular"/>
                <a:ea typeface="Comfortaa Regular"/>
                <a:cs typeface="Comfortaa Regular"/>
                <a:sym typeface="Comfortaa Regular"/>
              </a:rPr>
              <a:t>C</a:t>
            </a:r>
            <a:r>
              <a:rPr lang="en-GB" sz="1500" baseline="-25000">
                <a:solidFill>
                  <a:srgbClr val="000000"/>
                </a:solidFill>
                <a:latin typeface="Comfortaa Regular"/>
                <a:ea typeface="Comfortaa Regular"/>
                <a:cs typeface="Comfortaa Regular"/>
                <a:sym typeface="Comfortaa Regular"/>
              </a:rPr>
              <a:t>|E|</a:t>
            </a:r>
            <a:endParaRPr sz="1500" baseline="-25000">
              <a:solidFill>
                <a:srgbClr val="000000"/>
              </a:solidFill>
              <a:latin typeface="Comfortaa Regular"/>
              <a:ea typeface="Comfortaa Regular"/>
              <a:cs typeface="Comfortaa Regular"/>
              <a:sym typeface="Comfortaa Regular"/>
            </a:endParaRPr>
          </a:p>
          <a:p>
            <a:pPr marL="0" lvl="0" indent="0" algn="l" rtl="0">
              <a:lnSpc>
                <a:spcPct val="100000"/>
              </a:lnSpc>
              <a:spcBef>
                <a:spcPts val="0"/>
              </a:spcBef>
              <a:spcAft>
                <a:spcPts val="0"/>
              </a:spcAft>
              <a:buNone/>
            </a:pPr>
            <a:r>
              <a:rPr lang="en-GB" sz="1800" baseline="-25000">
                <a:solidFill>
                  <a:srgbClr val="000000"/>
                </a:solidFill>
                <a:latin typeface="Comfortaa Regular"/>
                <a:ea typeface="Comfortaa Regular"/>
                <a:cs typeface="Comfortaa Regular"/>
                <a:sym typeface="Comfortaa Regular"/>
              </a:rPr>
              <a:t>In case the graph forms m cycles, number of spanning trees are:</a:t>
            </a:r>
            <a:endParaRPr sz="1800" baseline="-25000">
              <a:solidFill>
                <a:srgbClr val="000000"/>
              </a:solidFill>
              <a:latin typeface="Comfortaa Regular"/>
              <a:ea typeface="Comfortaa Regular"/>
              <a:cs typeface="Comfortaa Regular"/>
              <a:sym typeface="Comfortaa Regular"/>
            </a:endParaRPr>
          </a:p>
          <a:p>
            <a:pPr marL="0" lvl="0" indent="0" algn="ctr" rtl="0">
              <a:lnSpc>
                <a:spcPct val="100000"/>
              </a:lnSpc>
              <a:spcBef>
                <a:spcPts val="1100"/>
              </a:spcBef>
              <a:spcAft>
                <a:spcPts val="0"/>
              </a:spcAft>
              <a:buNone/>
            </a:pPr>
            <a:r>
              <a:rPr lang="en-GB" sz="1500">
                <a:solidFill>
                  <a:srgbClr val="000000"/>
                </a:solidFill>
                <a:latin typeface="Comfortaa Regular"/>
                <a:ea typeface="Comfortaa Regular"/>
                <a:cs typeface="Comfortaa Regular"/>
                <a:sym typeface="Comfortaa Regular"/>
              </a:rPr>
              <a:t>N = </a:t>
            </a:r>
            <a:r>
              <a:rPr lang="en-GB" sz="1500" baseline="30000">
                <a:solidFill>
                  <a:srgbClr val="000000"/>
                </a:solidFill>
                <a:latin typeface="Comfortaa Regular"/>
                <a:ea typeface="Comfortaa Regular"/>
                <a:cs typeface="Comfortaa Regular"/>
                <a:sym typeface="Comfortaa Regular"/>
              </a:rPr>
              <a:t>|V|</a:t>
            </a:r>
            <a:r>
              <a:rPr lang="en-GB" sz="1500">
                <a:solidFill>
                  <a:srgbClr val="000000"/>
                </a:solidFill>
                <a:latin typeface="Comfortaa Regular"/>
                <a:ea typeface="Comfortaa Regular"/>
                <a:cs typeface="Comfortaa Regular"/>
                <a:sym typeface="Comfortaa Regular"/>
              </a:rPr>
              <a:t>C</a:t>
            </a:r>
            <a:r>
              <a:rPr lang="en-GB" sz="1500" baseline="-25000">
                <a:solidFill>
                  <a:srgbClr val="000000"/>
                </a:solidFill>
                <a:latin typeface="Comfortaa Regular"/>
                <a:ea typeface="Comfortaa Regular"/>
                <a:cs typeface="Comfortaa Regular"/>
                <a:sym typeface="Comfortaa Regular"/>
              </a:rPr>
              <a:t>|E|</a:t>
            </a:r>
            <a:r>
              <a:rPr lang="en-GB" sz="1500">
                <a:solidFill>
                  <a:srgbClr val="000000"/>
                </a:solidFill>
                <a:latin typeface="Comfortaa Regular"/>
                <a:ea typeface="Comfortaa Regular"/>
                <a:cs typeface="Comfortaa Regular"/>
                <a:sym typeface="Comfortaa Regular"/>
              </a:rPr>
              <a:t>-m</a:t>
            </a:r>
            <a:endParaRPr sz="1500" baseline="-25000">
              <a:solidFill>
                <a:srgbClr val="000000"/>
              </a:solidFill>
              <a:latin typeface="Comfortaa Regular"/>
              <a:ea typeface="Comfortaa Regular"/>
              <a:cs typeface="Comfortaa Regular"/>
              <a:sym typeface="Comfortaa Regular"/>
            </a:endParaRPr>
          </a:p>
          <a:p>
            <a:pPr marL="0" lvl="0" indent="0" algn="l" rtl="0">
              <a:spcBef>
                <a:spcPts val="1100"/>
              </a:spcBef>
              <a:spcAft>
                <a:spcPts val="0"/>
              </a:spcAft>
              <a:buNone/>
            </a:pPr>
            <a:endParaRPr sz="1500" baseline="-25000">
              <a:solidFill>
                <a:srgbClr val="000000"/>
              </a:solidFill>
              <a:latin typeface="Comfortaa Regular"/>
              <a:ea typeface="Comfortaa Regular"/>
              <a:cs typeface="Comfortaa Regular"/>
              <a:sym typeface="Comfortaa Regular"/>
            </a:endParaRPr>
          </a:p>
          <a:p>
            <a:pPr marL="457200" lvl="0" indent="0" algn="l" rtl="0">
              <a:spcBef>
                <a:spcPts val="1100"/>
              </a:spcBef>
              <a:spcAft>
                <a:spcPts val="1000"/>
              </a:spcAft>
              <a:buNone/>
            </a:pPr>
            <a:br>
              <a:rPr lang="en-GB" sz="1400">
                <a:latin typeface="Comfortaa Regular"/>
                <a:ea typeface="Comfortaa Regular"/>
                <a:cs typeface="Comfortaa Regular"/>
                <a:sym typeface="Comfortaa Regular"/>
              </a:rPr>
            </a:br>
            <a:endParaRPr sz="1200">
              <a:latin typeface="Comfortaa Regular"/>
              <a:ea typeface="Comfortaa Regular"/>
              <a:cs typeface="Comfortaa Regular"/>
              <a:sym typeface="Comfortaa Regul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alpha val="54189"/>
          </a:srgbClr>
        </a:solidFill>
        <a:effectLst/>
      </p:bgPr>
    </p:bg>
    <p:spTree>
      <p:nvGrpSpPr>
        <p:cNvPr id="478" name="Shape 478"/>
        <p:cNvGrpSpPr/>
        <p:nvPr/>
      </p:nvGrpSpPr>
      <p:grpSpPr>
        <a:xfrm>
          <a:off x="0" y="0"/>
          <a:ext cx="0" cy="0"/>
          <a:chOff x="0" y="0"/>
          <a:chExt cx="0" cy="0"/>
        </a:xfrm>
      </p:grpSpPr>
      <p:sp>
        <p:nvSpPr>
          <p:cNvPr id="479" name="Google Shape;479;p37"/>
          <p:cNvSpPr txBox="1"/>
          <p:nvPr>
            <p:ph type="title"/>
          </p:nvPr>
        </p:nvSpPr>
        <p:spPr>
          <a:xfrm>
            <a:off x="877000" y="1306125"/>
            <a:ext cx="2695800" cy="7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2"/>
                </a:solidFill>
              </a:rPr>
              <a:t>Theory</a:t>
            </a:r>
            <a:endParaRPr sz="4800">
              <a:solidFill>
                <a:schemeClr val="lt2"/>
              </a:solidFill>
            </a:endParaRPr>
          </a:p>
        </p:txBody>
      </p:sp>
      <p:graphicFrame>
        <p:nvGraphicFramePr>
          <p:cNvPr id="480" name="Google Shape;480;p37"/>
          <p:cNvGraphicFramePr/>
          <p:nvPr/>
        </p:nvGraphicFramePr>
        <p:xfrm>
          <a:off x="253575" y="388200"/>
          <a:ext cx="8522700" cy="3000000"/>
        </p:xfrm>
        <a:graphic>
          <a:graphicData uri="http://schemas.openxmlformats.org/drawingml/2006/table">
            <a:tbl>
              <a:tblPr>
                <a:noFill/>
                <a:tableStyleId>{7122F45B-D009-493C-AA8C-407045C023B0}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GB" sz="2200">
                          <a:solidFill>
                            <a:srgbClr val="FFFFFF"/>
                          </a:solidFill>
                        </a:rPr>
                        <a:t>KRUSKAL’S ALGORITHM</a:t>
                      </a:r>
                      <a:endParaRPr sz="22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r>
            </a:tbl>
          </a:graphicData>
        </a:graphic>
      </p:graphicFrame>
      <p:sp>
        <p:nvSpPr>
          <p:cNvPr id="481" name="Google Shape;481;p37"/>
          <p:cNvSpPr txBox="1"/>
          <p:nvPr>
            <p:ph type="body" idx="1"/>
          </p:nvPr>
        </p:nvSpPr>
        <p:spPr>
          <a:xfrm>
            <a:off x="1258000" y="2177625"/>
            <a:ext cx="6366900" cy="233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400">
                <a:latin typeface="Comfortaa"/>
                <a:ea typeface="Comfortaa"/>
                <a:cs typeface="Comfortaa"/>
                <a:sym typeface="Comfortaa"/>
              </a:rPr>
              <a:t>Kruskal’s Algorithm builds the spanning tree by adding edges one by one into a growing spanning tree. Kruskal's algorithm follows greedy approach as in each iteration it finds an edge which has least weight and add it to the growing spanning tree. </a:t>
            </a:r>
            <a:endParaRPr sz="1400">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pic>
        <p:nvPicPr>
          <p:cNvPr id="486" name="Google Shape;486;p38"/>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pic>
        <p:nvPicPr>
          <p:cNvPr id="487" name="Google Shape;487;p38"/>
          <p:cNvPicPr preferRelativeResize="0"/>
          <p:nvPr/>
        </p:nvPicPr>
        <p:blipFill>
          <a:blip r:embed="rId2"/>
          <a:stretch>
            <a:fillRect/>
          </a:stretch>
        </p:blipFill>
        <p:spPr>
          <a:xfrm>
            <a:off x="5103794" y="0"/>
            <a:ext cx="4040211" cy="5143499"/>
          </a:xfrm>
          <a:prstGeom prst="rect">
            <a:avLst/>
          </a:prstGeom>
          <a:noFill/>
          <a:ln>
            <a:noFill/>
          </a:ln>
        </p:spPr>
      </p:pic>
      <p:sp>
        <p:nvSpPr>
          <p:cNvPr id="488" name="Google Shape;488;p38"/>
          <p:cNvSpPr/>
          <p:nvPr/>
        </p:nvSpPr>
        <p:spPr>
          <a:xfrm>
            <a:off x="0" y="0"/>
            <a:ext cx="51039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8"/>
          <p:cNvSpPr txBox="1"/>
          <p:nvPr/>
        </p:nvSpPr>
        <p:spPr>
          <a:xfrm>
            <a:off x="637475" y="252200"/>
            <a:ext cx="3773100" cy="412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2200" b="1" u="sng">
                <a:solidFill>
                  <a:srgbClr val="F4CCCC"/>
                </a:solidFill>
                <a:latin typeface="Comfortaa"/>
                <a:ea typeface="Comfortaa"/>
                <a:cs typeface="Comfortaa"/>
                <a:sym typeface="Comfortaa"/>
              </a:rPr>
              <a:t>Algorithm</a:t>
            </a:r>
            <a:endParaRPr sz="2200" b="1" u="sng">
              <a:solidFill>
                <a:srgbClr val="F4CCCC"/>
              </a:solidFill>
              <a:latin typeface="Comfortaa"/>
              <a:ea typeface="Comfortaa"/>
              <a:cs typeface="Comfortaa"/>
              <a:sym typeface="Comfortaa"/>
            </a:endParaRPr>
          </a:p>
          <a:p>
            <a:pPr marL="0" lvl="0" indent="0" algn="l" rtl="0">
              <a:lnSpc>
                <a:spcPct val="115000"/>
              </a:lnSpc>
              <a:spcBef>
                <a:spcPts val="1100"/>
              </a:spcBef>
              <a:spcAft>
                <a:spcPts val="0"/>
              </a:spcAft>
              <a:buNone/>
            </a:pPr>
            <a:endParaRPr sz="2200" b="1" u="sng">
              <a:solidFill>
                <a:srgbClr val="F4CCCC"/>
              </a:solidFill>
              <a:latin typeface="Comfortaa"/>
              <a:ea typeface="Comfortaa"/>
              <a:cs typeface="Comfortaa"/>
              <a:sym typeface="Comfortaa"/>
            </a:endParaRPr>
          </a:p>
          <a:p>
            <a:pPr marL="457200" lvl="0" indent="-298450" algn="l" rtl="0">
              <a:lnSpc>
                <a:spcPct val="115000"/>
              </a:lnSpc>
              <a:spcBef>
                <a:spcPts val="1100"/>
              </a:spcBef>
              <a:spcAft>
                <a:spcPts val="0"/>
              </a:spcAft>
              <a:buClr>
                <a:srgbClr val="FFFFFF"/>
              </a:buClr>
              <a:buSzPts val="1100"/>
              <a:buFont typeface="Comfortaa Regular"/>
              <a:buChar char="●"/>
            </a:pPr>
            <a:r>
              <a:rPr lang="en-GB">
                <a:solidFill>
                  <a:srgbClr val="FFFFFF"/>
                </a:solidFill>
                <a:latin typeface="Comfortaa Regular"/>
                <a:ea typeface="Comfortaa Regular"/>
                <a:cs typeface="Comfortaa Regular"/>
                <a:sym typeface="Comfortaa Regular"/>
              </a:rPr>
              <a:t>Sort the graph edges with respect to their weights.</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Char char="●"/>
            </a:pPr>
            <a:r>
              <a:rPr lang="en-GB">
                <a:solidFill>
                  <a:srgbClr val="FFFFFF"/>
                </a:solidFill>
                <a:latin typeface="Comfortaa Regular"/>
                <a:ea typeface="Comfortaa Regular"/>
                <a:cs typeface="Comfortaa Regular"/>
                <a:sym typeface="Comfortaa Regular"/>
              </a:rPr>
              <a:t>Start adding edges to the MST from the edge with the smallest weight until the edge of the largest weight.</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Char char="●"/>
            </a:pPr>
            <a:r>
              <a:rPr lang="en-GB">
                <a:solidFill>
                  <a:srgbClr val="FFFFFF"/>
                </a:solidFill>
                <a:latin typeface="Comfortaa Regular"/>
                <a:ea typeface="Comfortaa Regular"/>
                <a:cs typeface="Comfortaa Regular"/>
                <a:sym typeface="Comfortaa Regular"/>
              </a:rPr>
              <a:t>Only add edges which doesn't form a cycle , edges which connect only disconnected components.</a:t>
            </a:r>
            <a:endParaRPr>
              <a:solidFill>
                <a:srgbClr val="FFFFFF"/>
              </a:solidFill>
              <a:latin typeface="Comfortaa Regular"/>
              <a:ea typeface="Comfortaa Regular"/>
              <a:cs typeface="Comfortaa Regular"/>
              <a:sym typeface="Comfortaa Regular"/>
            </a:endParaRPr>
          </a:p>
          <a:p>
            <a:pPr marL="0" lvl="0" indent="0" algn="l" rtl="0">
              <a:spcBef>
                <a:spcPts val="1100"/>
              </a:spcBef>
              <a:spcAft>
                <a:spcPts val="0"/>
              </a:spcAft>
              <a:buNone/>
            </a:pPr>
            <a:endParaRPr>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493" name="Shape 493"/>
        <p:cNvGrpSpPr/>
        <p:nvPr/>
      </p:nvGrpSpPr>
      <p:grpSpPr>
        <a:xfrm>
          <a:off x="0" y="0"/>
          <a:ext cx="0" cy="0"/>
          <a:chOff x="0" y="0"/>
          <a:chExt cx="0" cy="0"/>
        </a:xfrm>
      </p:grpSpPr>
      <p:sp>
        <p:nvSpPr>
          <p:cNvPr id="494" name="Google Shape;494;p39"/>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9"/>
          <p:cNvSpPr/>
          <p:nvPr/>
        </p:nvSpPr>
        <p:spPr>
          <a:xfrm>
            <a:off x="339600" y="1167725"/>
            <a:ext cx="27807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9"/>
          <p:cNvSpPr/>
          <p:nvPr/>
        </p:nvSpPr>
        <p:spPr>
          <a:xfrm>
            <a:off x="3299801" y="1167725"/>
            <a:ext cx="5450100" cy="3711600"/>
          </a:xfrm>
          <a:prstGeom prst="wedgeRectCallout">
            <a:avLst>
              <a:gd name="adj1" fmla="val -20325"/>
              <a:gd name="adj2" fmla="val -606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9"/>
          <p:cNvSpPr txBox="1"/>
          <p:nvPr>
            <p:ph type="title"/>
          </p:nvPr>
        </p:nvSpPr>
        <p:spPr>
          <a:xfrm>
            <a:off x="495825" y="2016150"/>
            <a:ext cx="2624400" cy="242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latin typeface="Comfortaa"/>
                <a:ea typeface="Comfortaa"/>
                <a:cs typeface="Comfortaa"/>
                <a:sym typeface="Comfortaa"/>
              </a:rPr>
              <a:t>Worst case time complexity of Kruskal’s Algorithm</a:t>
            </a:r>
            <a:endParaRPr sz="1800" b="0">
              <a:latin typeface="Comfortaa"/>
              <a:ea typeface="Comfortaa"/>
              <a:cs typeface="Comfortaa"/>
              <a:sym typeface="Comfortaa"/>
            </a:endParaRPr>
          </a:p>
          <a:p>
            <a:pPr marL="0" lvl="0" indent="0" algn="l" rtl="0">
              <a:lnSpc>
                <a:spcPct val="115000"/>
              </a:lnSpc>
              <a:spcBef>
                <a:spcPts val="1200"/>
              </a:spcBef>
              <a:spcAft>
                <a:spcPts val="0"/>
              </a:spcAft>
              <a:buNone/>
            </a:pPr>
            <a:r>
              <a:rPr lang="en-GB" sz="1800" b="0">
                <a:latin typeface="Comfortaa"/>
                <a:ea typeface="Comfortaa"/>
                <a:cs typeface="Comfortaa"/>
                <a:sym typeface="Comfortaa"/>
              </a:rPr>
              <a:t>= </a:t>
            </a:r>
            <a:r>
              <a:rPr lang="en-GB" sz="1600" b="0">
                <a:latin typeface="Comfortaa"/>
                <a:ea typeface="Comfortaa"/>
                <a:cs typeface="Comfortaa"/>
                <a:sym typeface="Comfortaa"/>
              </a:rPr>
              <a:t>O(ElogV) or O(ElogE)</a:t>
            </a:r>
            <a:endParaRPr sz="1600" b="0">
              <a:latin typeface="Comfortaa"/>
              <a:ea typeface="Comfortaa"/>
              <a:cs typeface="Comfortaa"/>
              <a:sym typeface="Comfortaa"/>
            </a:endParaRPr>
          </a:p>
          <a:p>
            <a:pPr marL="0" lvl="0" indent="0" algn="l" rtl="0">
              <a:spcBef>
                <a:spcPts val="1100"/>
              </a:spcBef>
              <a:spcAft>
                <a:spcPts val="1200"/>
              </a:spcAft>
              <a:buNone/>
            </a:pPr>
            <a:endParaRPr sz="2100"/>
          </a:p>
        </p:txBody>
      </p:sp>
      <p:sp>
        <p:nvSpPr>
          <p:cNvPr id="498" name="Google Shape;498;p39"/>
          <p:cNvSpPr txBox="1"/>
          <p:nvPr>
            <p:ph type="title"/>
          </p:nvPr>
        </p:nvSpPr>
        <p:spPr>
          <a:xfrm>
            <a:off x="3360125" y="2009450"/>
            <a:ext cx="5150700" cy="266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0">
                <a:latin typeface="Comfortaa"/>
                <a:ea typeface="Comfortaa"/>
                <a:cs typeface="Comfortaa"/>
                <a:sym typeface="Comfortaa"/>
              </a:rPr>
              <a:t>KRUSKAL(G):</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A = ∅</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For each vertex v ∈ G.V:</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    MAKE-SET(v)</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For each edge (u, v) ∈ G.E ordered by increasing order by weight(u, v):</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    if FIND-SET(u) ≠ FIND-SET(v):       </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    A = A ∪ {(u, v)}</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    UNION(u, v)</a:t>
            </a:r>
            <a:endParaRPr sz="1600" b="0">
              <a:latin typeface="Comfortaa"/>
              <a:ea typeface="Comfortaa"/>
              <a:cs typeface="Comfortaa"/>
              <a:sym typeface="Comfortaa"/>
            </a:endParaRPr>
          </a:p>
          <a:p>
            <a:pPr marL="0" lvl="0" indent="0" algn="l" rtl="0">
              <a:spcBef>
                <a:spcPts val="0"/>
              </a:spcBef>
              <a:spcAft>
                <a:spcPts val="0"/>
              </a:spcAft>
              <a:buNone/>
            </a:pPr>
            <a:r>
              <a:rPr lang="en-GB" sz="1600" b="0">
                <a:latin typeface="Comfortaa"/>
                <a:ea typeface="Comfortaa"/>
                <a:cs typeface="Comfortaa"/>
                <a:sym typeface="Comfortaa"/>
              </a:rPr>
              <a:t>return A</a:t>
            </a:r>
            <a:endParaRPr sz="1600" b="0">
              <a:latin typeface="Comfortaa"/>
              <a:ea typeface="Comfortaa"/>
              <a:cs typeface="Comfortaa"/>
              <a:sym typeface="Comfortaa"/>
            </a:endParaRPr>
          </a:p>
          <a:p>
            <a:pPr marL="0" lvl="0" indent="0" algn="l" rtl="0">
              <a:spcBef>
                <a:spcPts val="1200"/>
              </a:spcBef>
              <a:spcAft>
                <a:spcPts val="1200"/>
              </a:spcAft>
              <a:buNone/>
            </a:pPr>
            <a:endParaRPr sz="1600" b="0"/>
          </a:p>
        </p:txBody>
      </p:sp>
      <p:sp>
        <p:nvSpPr>
          <p:cNvPr id="499" name="Google Shape;499;p39"/>
          <p:cNvSpPr txBox="1"/>
          <p:nvPr/>
        </p:nvSpPr>
        <p:spPr>
          <a:xfrm>
            <a:off x="1183575" y="85400"/>
            <a:ext cx="6305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FFFF"/>
                </a:solidFill>
                <a:latin typeface="Comfortaa"/>
                <a:ea typeface="Comfortaa"/>
                <a:cs typeface="Comfortaa"/>
                <a:sym typeface="Comfortaa"/>
              </a:rPr>
              <a:t>PSEUDOCODE AND TIME COMPLEXITY</a:t>
            </a:r>
            <a:endParaRPr sz="2300" b="1">
              <a:solidFill>
                <a:srgbClr val="FFFFFF"/>
              </a:solidFill>
              <a:latin typeface="Comfortaa"/>
              <a:ea typeface="Comfortaa"/>
              <a:cs typeface="Comfortaa"/>
              <a:sym typeface="Comfortaa"/>
            </a:endParaRPr>
          </a:p>
        </p:txBody>
      </p:sp>
      <p:sp>
        <p:nvSpPr>
          <p:cNvPr id="500" name="Google Shape;500;p39"/>
          <p:cNvSpPr txBox="1"/>
          <p:nvPr/>
        </p:nvSpPr>
        <p:spPr>
          <a:xfrm>
            <a:off x="647325" y="14259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Time Complexity</a:t>
            </a:r>
            <a:endParaRPr sz="1800" b="1" u="sng">
              <a:solidFill>
                <a:srgbClr val="434343"/>
              </a:solidFill>
              <a:latin typeface="Comfortaa"/>
              <a:ea typeface="Comfortaa"/>
              <a:cs typeface="Comfortaa"/>
              <a:sym typeface="Comfortaa"/>
            </a:endParaRPr>
          </a:p>
        </p:txBody>
      </p:sp>
      <p:sp>
        <p:nvSpPr>
          <p:cNvPr id="501" name="Google Shape;501;p39"/>
          <p:cNvSpPr txBox="1"/>
          <p:nvPr/>
        </p:nvSpPr>
        <p:spPr>
          <a:xfrm>
            <a:off x="4957475" y="1349025"/>
            <a:ext cx="16875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Pseudocode</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505" name="Shape 505"/>
        <p:cNvGrpSpPr/>
        <p:nvPr/>
      </p:nvGrpSpPr>
      <p:grpSpPr>
        <a:xfrm>
          <a:off x="0" y="0"/>
          <a:ext cx="0" cy="0"/>
          <a:chOff x="0" y="0"/>
          <a:chExt cx="0" cy="0"/>
        </a:xfrm>
      </p:grpSpPr>
      <p:sp>
        <p:nvSpPr>
          <p:cNvPr id="506" name="Google Shape;506;p40"/>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40"/>
          <p:cNvSpPr txBox="1"/>
          <p:nvPr>
            <p:ph type="body" idx="4294967295"/>
          </p:nvPr>
        </p:nvSpPr>
        <p:spPr>
          <a:xfrm>
            <a:off x="363875" y="58975"/>
            <a:ext cx="4258500" cy="5035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typedef pair&lt;int,int&gt; edges;</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int kruskalMST(vector&lt;pair&lt;int,edges&gt; &gt; vec)</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weight=0;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sort(vec.begin(),vec.end());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Disjointset d(V);</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for(auto i=vec.begin();i!=vec.end();i++)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set_u=d.findset(i-&gt;second.first);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set_v=d.findset(i-&gt;second.second);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if(set_u!=set_v)</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cout&lt;&lt;i-&gt;second.first&lt;&lt;" - "&lt;&lt;i-&gt;second.second&lt;&lt;"  Weight: " &lt;&lt;i-&gt;first&lt;&lt;endl;</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weight+=i-&gt;first;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d.Union(set_u,set_v);</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return weight;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p:txBody>
      </p:sp>
      <p:sp>
        <p:nvSpPr>
          <p:cNvPr id="508" name="Google Shape;508;p40"/>
          <p:cNvSpPr txBox="1"/>
          <p:nvPr>
            <p:ph type="body" idx="4294967295"/>
          </p:nvPr>
        </p:nvSpPr>
        <p:spPr>
          <a:xfrm>
            <a:off x="5244800" y="58975"/>
            <a:ext cx="31485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Output</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pic>
        <p:nvPicPr>
          <p:cNvPr id="509" name="Google Shape;509;p40"/>
          <p:cNvPicPr preferRelativeResize="0"/>
          <p:nvPr/>
        </p:nvPicPr>
        <p:blipFill rotWithShape="1">
          <a:blip r:embed="rId1"/>
          <a:srcRect l="6491" t="21331" r="68082" b="18275"/>
          <a:stretch>
            <a:fillRect/>
          </a:stretch>
        </p:blipFill>
        <p:spPr>
          <a:xfrm>
            <a:off x="5337813" y="760525"/>
            <a:ext cx="3223435" cy="4257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alpha val="54189"/>
          </a:srgbClr>
        </a:solidFill>
        <a:effectLst/>
      </p:bgPr>
    </p:bg>
    <p:spTree>
      <p:nvGrpSpPr>
        <p:cNvPr id="513" name="Shape 513"/>
        <p:cNvGrpSpPr/>
        <p:nvPr/>
      </p:nvGrpSpPr>
      <p:grpSpPr>
        <a:xfrm>
          <a:off x="0" y="0"/>
          <a:ext cx="0" cy="0"/>
          <a:chOff x="0" y="0"/>
          <a:chExt cx="0" cy="0"/>
        </a:xfrm>
      </p:grpSpPr>
      <p:sp>
        <p:nvSpPr>
          <p:cNvPr id="514" name="Google Shape;514;p41"/>
          <p:cNvSpPr txBox="1"/>
          <p:nvPr>
            <p:ph type="title"/>
          </p:nvPr>
        </p:nvSpPr>
        <p:spPr>
          <a:xfrm>
            <a:off x="877000" y="1306125"/>
            <a:ext cx="2695800" cy="7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2"/>
                </a:solidFill>
              </a:rPr>
              <a:t>Theory</a:t>
            </a:r>
            <a:endParaRPr sz="4800">
              <a:solidFill>
                <a:schemeClr val="lt2"/>
              </a:solidFill>
            </a:endParaRPr>
          </a:p>
        </p:txBody>
      </p:sp>
      <p:graphicFrame>
        <p:nvGraphicFramePr>
          <p:cNvPr id="515" name="Google Shape;515;p41"/>
          <p:cNvGraphicFramePr/>
          <p:nvPr/>
        </p:nvGraphicFramePr>
        <p:xfrm>
          <a:off x="253575" y="388200"/>
          <a:ext cx="8522700" cy="3000000"/>
        </p:xfrm>
        <a:graphic>
          <a:graphicData uri="http://schemas.openxmlformats.org/drawingml/2006/table">
            <a:tbl>
              <a:tblPr>
                <a:noFill/>
                <a:tableStyleId>{7122F45B-D009-493C-AA8C-407045C023B0}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GB" sz="2200">
                          <a:solidFill>
                            <a:srgbClr val="FFFFFF"/>
                          </a:solidFill>
                        </a:rPr>
                        <a:t>PRIM’S ALGORITHM</a:t>
                      </a:r>
                      <a:endParaRPr sz="22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r>
            </a:tbl>
          </a:graphicData>
        </a:graphic>
      </p:graphicFrame>
      <p:sp>
        <p:nvSpPr>
          <p:cNvPr id="516" name="Google Shape;516;p41"/>
          <p:cNvSpPr txBox="1"/>
          <p:nvPr>
            <p:ph type="body" idx="1"/>
          </p:nvPr>
        </p:nvSpPr>
        <p:spPr>
          <a:xfrm>
            <a:off x="1258000" y="2177625"/>
            <a:ext cx="6366900" cy="233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FFFFFF"/>
                </a:solidFill>
                <a:latin typeface="Comfortaa"/>
                <a:ea typeface="Comfortaa"/>
                <a:cs typeface="Comfortaa"/>
                <a:sym typeface="Comfortaa"/>
              </a:rPr>
              <a:t>Prim’s Algorithm also use Greedy approach to find the minimum spanning tree. In Prim’s Algorithm we grow the spanning tree from a starting position. Unlike an </a:t>
            </a:r>
            <a:r>
              <a:rPr lang="en-GB" sz="1200" b="1">
                <a:solidFill>
                  <a:srgbClr val="FFFFFF"/>
                </a:solidFill>
                <a:latin typeface="Comfortaa"/>
                <a:ea typeface="Comfortaa"/>
                <a:cs typeface="Comfortaa"/>
                <a:sym typeface="Comfortaa"/>
              </a:rPr>
              <a:t>edge</a:t>
            </a:r>
            <a:r>
              <a:rPr lang="en-GB" sz="1200">
                <a:solidFill>
                  <a:srgbClr val="FFFFFF"/>
                </a:solidFill>
                <a:latin typeface="Comfortaa"/>
                <a:ea typeface="Comfortaa"/>
                <a:cs typeface="Comfortaa"/>
                <a:sym typeface="Comfortaa"/>
              </a:rPr>
              <a:t> in Kruskal's, we add </a:t>
            </a:r>
            <a:r>
              <a:rPr lang="en-GB" sz="1200" b="1">
                <a:solidFill>
                  <a:srgbClr val="FFFFFF"/>
                </a:solidFill>
                <a:latin typeface="Comfortaa"/>
                <a:ea typeface="Comfortaa"/>
                <a:cs typeface="Comfortaa"/>
                <a:sym typeface="Comfortaa"/>
              </a:rPr>
              <a:t>vertex</a:t>
            </a:r>
            <a:r>
              <a:rPr lang="en-GB" sz="1200">
                <a:solidFill>
                  <a:srgbClr val="FFFFFF"/>
                </a:solidFill>
                <a:latin typeface="Comfortaa"/>
                <a:ea typeface="Comfortaa"/>
                <a:cs typeface="Comfortaa"/>
                <a:sym typeface="Comfortaa"/>
              </a:rPr>
              <a:t> to the growing spanning tree in Prim's. </a:t>
            </a:r>
            <a:endParaRPr sz="1200">
              <a:solidFill>
                <a:srgbClr val="FFFFFF"/>
              </a:solidFill>
              <a:latin typeface="Comfortaa"/>
              <a:ea typeface="Comfortaa"/>
              <a:cs typeface="Comfortaa"/>
              <a:sym typeface="Comfortaa"/>
            </a:endParaRPr>
          </a:p>
          <a:p>
            <a:pPr marL="0" lvl="0" indent="0" algn="l" rtl="0">
              <a:spcBef>
                <a:spcPts val="1600"/>
              </a:spcBef>
              <a:spcAft>
                <a:spcPts val="1600"/>
              </a:spcAft>
              <a:buNone/>
            </a:pPr>
            <a:r>
              <a:rPr lang="en-GB" sz="1200">
                <a:solidFill>
                  <a:srgbClr val="FFFFFF"/>
                </a:solidFill>
                <a:latin typeface="Comfortaa"/>
                <a:ea typeface="Comfortaa"/>
                <a:cs typeface="Comfortaa"/>
                <a:sym typeface="Comfortaa"/>
              </a:rPr>
              <a:t>At every step, it considers all the edges that are adjacent to the vertices already included in the MST and picks the minimum weight edge from these edges.</a:t>
            </a:r>
            <a:endParaRPr sz="1200">
              <a:solidFill>
                <a:srgbClr val="FFFFFF"/>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289" name="Shape 289"/>
        <p:cNvGrpSpPr/>
        <p:nvPr/>
      </p:nvGrpSpPr>
      <p:grpSpPr>
        <a:xfrm>
          <a:off x="0" y="0"/>
          <a:ext cx="0" cy="0"/>
          <a:chOff x="0" y="0"/>
          <a:chExt cx="0" cy="0"/>
        </a:xfrm>
      </p:grpSpPr>
      <p:pic>
        <p:nvPicPr>
          <p:cNvPr id="290" name="Google Shape;290;p15"/>
          <p:cNvPicPr preferRelativeResize="0"/>
          <p:nvPr/>
        </p:nvPicPr>
        <p:blipFill>
          <a:blip r:embed="rId1"/>
          <a:stretch>
            <a:fillRect/>
          </a:stretch>
        </p:blipFill>
        <p:spPr>
          <a:xfrm>
            <a:off x="234900" y="162725"/>
            <a:ext cx="4398296" cy="4980776"/>
          </a:xfrm>
          <a:prstGeom prst="rect">
            <a:avLst/>
          </a:prstGeom>
          <a:noFill/>
          <a:ln>
            <a:noFill/>
          </a:ln>
        </p:spPr>
      </p:pic>
      <p:pic>
        <p:nvPicPr>
          <p:cNvPr id="291" name="Google Shape;291;p15" descr="Piece of duct tape sticking a note to the slide"/>
          <p:cNvPicPr preferRelativeResize="0"/>
          <p:nvPr/>
        </p:nvPicPr>
        <p:blipFill rotWithShape="1">
          <a:blip r:embed="rId2"/>
          <a:srcRect l="9244" t="5926" r="2118" b="10011"/>
          <a:stretch>
            <a:fillRect/>
          </a:stretch>
        </p:blipFill>
        <p:spPr>
          <a:xfrm rot="154828">
            <a:off x="1326200" y="147301"/>
            <a:ext cx="2072000" cy="736050"/>
          </a:xfrm>
          <a:prstGeom prst="rect">
            <a:avLst/>
          </a:prstGeom>
          <a:noFill/>
          <a:ln>
            <a:noFill/>
          </a:ln>
        </p:spPr>
      </p:pic>
      <p:sp>
        <p:nvSpPr>
          <p:cNvPr id="292" name="Google Shape;292;p15"/>
          <p:cNvSpPr txBox="1"/>
          <p:nvPr/>
        </p:nvSpPr>
        <p:spPr>
          <a:xfrm>
            <a:off x="645750" y="687397"/>
            <a:ext cx="34329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1. Introduction</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293" name="Google Shape;293;p15"/>
          <p:cNvSpPr txBox="1"/>
          <p:nvPr>
            <p:ph type="body" idx="4294967295"/>
          </p:nvPr>
        </p:nvSpPr>
        <p:spPr>
          <a:xfrm>
            <a:off x="681750" y="1528201"/>
            <a:ext cx="3432900" cy="291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panose="020B0503030101060003"/>
                <a:ea typeface="Raleway" panose="020B0503030101060003"/>
                <a:cs typeface="Raleway" panose="020B0503030101060003"/>
                <a:sym typeface="Raleway" panose="020B0503030101060003"/>
              </a:rPr>
              <a:t>Graph is a non-linear data structure that consists of a set of nodes (vertices) and a set of edges that relate the nodes to each other</a:t>
            </a:r>
            <a:endParaRPr b="1">
              <a:latin typeface="Raleway" panose="020B0503030101060003"/>
              <a:ea typeface="Raleway" panose="020B0503030101060003"/>
              <a:cs typeface="Raleway" panose="020B0503030101060003"/>
              <a:sym typeface="Raleway" panose="020B0503030101060003"/>
            </a:endParaRPr>
          </a:p>
          <a:p>
            <a:pPr marL="457200" lvl="0" indent="-323850" algn="l" rtl="0">
              <a:lnSpc>
                <a:spcPct val="115000"/>
              </a:lnSpc>
              <a:spcBef>
                <a:spcPts val="1600"/>
              </a:spcBef>
              <a:spcAft>
                <a:spcPts val="0"/>
              </a:spcAft>
              <a:buClr>
                <a:schemeClr val="dk1"/>
              </a:buClr>
              <a:buSzPts val="1500"/>
              <a:buFont typeface="Raleway" panose="020B0503030101060003"/>
              <a:buChar char="➔"/>
            </a:pPr>
            <a:r>
              <a:rPr lang="en-GB" sz="1500" b="1">
                <a:solidFill>
                  <a:schemeClr val="dk1"/>
                </a:solidFill>
                <a:latin typeface="Raleway" panose="020B0503030101060003"/>
                <a:ea typeface="Raleway" panose="020B0503030101060003"/>
                <a:cs typeface="Raleway" panose="020B0503030101060003"/>
                <a:sym typeface="Raleway" panose="020B0503030101060003"/>
              </a:rPr>
              <a:t>A graph G is defined as :</a:t>
            </a:r>
            <a:endParaRPr sz="1500">
              <a:latin typeface="Raleway" panose="020B0503030101060003"/>
              <a:ea typeface="Raleway" panose="020B0503030101060003"/>
              <a:cs typeface="Raleway" panose="020B0503030101060003"/>
              <a:sym typeface="Raleway" panose="020B0503030101060003"/>
            </a:endParaRPr>
          </a:p>
          <a:p>
            <a:pPr marL="914400" lvl="0" indent="457200" algn="l" rtl="0">
              <a:lnSpc>
                <a:spcPct val="115000"/>
              </a:lnSpc>
              <a:spcBef>
                <a:spcPts val="0"/>
              </a:spcBef>
              <a:spcAft>
                <a:spcPts val="0"/>
              </a:spcAft>
              <a:buNone/>
            </a:pPr>
            <a:r>
              <a:rPr lang="en-GB">
                <a:latin typeface="Raleway" panose="020B0503030101060003"/>
                <a:ea typeface="Raleway" panose="020B0503030101060003"/>
                <a:cs typeface="Raleway" panose="020B0503030101060003"/>
                <a:sym typeface="Raleway" panose="020B0503030101060003"/>
              </a:rPr>
              <a:t>G=(V,E)</a:t>
            </a:r>
            <a:endParaRPr>
              <a:latin typeface="Raleway" panose="020B0503030101060003"/>
              <a:ea typeface="Raleway" panose="020B0503030101060003"/>
              <a:cs typeface="Raleway" panose="020B0503030101060003"/>
              <a:sym typeface="Raleway" panose="020B0503030101060003"/>
            </a:endParaRPr>
          </a:p>
          <a:p>
            <a:pPr marL="0" lvl="0" indent="457200" algn="l" rtl="0">
              <a:lnSpc>
                <a:spcPct val="100000"/>
              </a:lnSpc>
              <a:spcBef>
                <a:spcPts val="0"/>
              </a:spcBef>
              <a:spcAft>
                <a:spcPts val="0"/>
              </a:spcAft>
              <a:buNone/>
            </a:pPr>
            <a:r>
              <a:rPr lang="en-GB">
                <a:latin typeface="Raleway" panose="020B0503030101060003"/>
                <a:ea typeface="Raleway" panose="020B0503030101060003"/>
                <a:cs typeface="Raleway" panose="020B0503030101060003"/>
                <a:sym typeface="Raleway" panose="020B0503030101060003"/>
              </a:rPr>
              <a:t>where,</a:t>
            </a:r>
            <a:endParaRPr>
              <a:latin typeface="Raleway" panose="020B0503030101060003"/>
              <a:ea typeface="Raleway" panose="020B0503030101060003"/>
              <a:cs typeface="Raleway" panose="020B0503030101060003"/>
              <a:sym typeface="Raleway" panose="020B0503030101060003"/>
            </a:endParaRPr>
          </a:p>
          <a:p>
            <a:pPr marL="457200" lvl="0" indent="0" algn="l" rtl="0">
              <a:spcBef>
                <a:spcPts val="0"/>
              </a:spcBef>
              <a:spcAft>
                <a:spcPts val="0"/>
              </a:spcAft>
              <a:buNone/>
            </a:pPr>
            <a:r>
              <a:rPr lang="en-GB" sz="1200">
                <a:latin typeface="Raleway" panose="020B0503030101060003"/>
                <a:ea typeface="Raleway" panose="020B0503030101060003"/>
                <a:cs typeface="Raleway" panose="020B0503030101060003"/>
                <a:sym typeface="Raleway" panose="020B0503030101060003"/>
              </a:rPr>
              <a:t>V(G): a finite, nonempty set of vertices</a:t>
            </a:r>
            <a:endParaRPr sz="1200">
              <a:latin typeface="Raleway" panose="020B0503030101060003"/>
              <a:ea typeface="Raleway" panose="020B0503030101060003"/>
              <a:cs typeface="Raleway" panose="020B0503030101060003"/>
              <a:sym typeface="Raleway" panose="020B0503030101060003"/>
            </a:endParaRPr>
          </a:p>
          <a:p>
            <a:pPr marL="457200" lvl="0" indent="0" algn="l" rtl="0">
              <a:spcBef>
                <a:spcPts val="0"/>
              </a:spcBef>
              <a:spcAft>
                <a:spcPts val="0"/>
              </a:spcAft>
              <a:buNone/>
            </a:pPr>
            <a:r>
              <a:rPr lang="en-GB" sz="1200">
                <a:latin typeface="Raleway" panose="020B0503030101060003"/>
                <a:ea typeface="Raleway" panose="020B0503030101060003"/>
                <a:cs typeface="Raleway" panose="020B0503030101060003"/>
                <a:sym typeface="Raleway" panose="020B0503030101060003"/>
              </a:rPr>
              <a:t>E(G): a set of edges (between pairs of vertices) </a:t>
            </a:r>
            <a:endParaRPr sz="1200">
              <a:latin typeface="Raleway" panose="020B0503030101060003"/>
              <a:ea typeface="Raleway" panose="020B0503030101060003"/>
              <a:cs typeface="Raleway" panose="020B0503030101060003"/>
              <a:sym typeface="Raleway" panose="020B0503030101060003"/>
            </a:endParaRPr>
          </a:p>
          <a:p>
            <a:pPr marL="457200" lvl="0" indent="0" algn="l" rtl="0">
              <a:spcBef>
                <a:spcPts val="0"/>
              </a:spcBef>
              <a:spcAft>
                <a:spcPts val="1000"/>
              </a:spcAft>
              <a:buNone/>
            </a:pPr>
            <a:endParaRPr sz="1200">
              <a:solidFill>
                <a:schemeClr val="dk2"/>
              </a:solidFill>
              <a:latin typeface="Raleway" panose="020B0503030101060003"/>
              <a:ea typeface="Raleway" panose="020B0503030101060003"/>
              <a:cs typeface="Raleway" panose="020B0503030101060003"/>
              <a:sym typeface="Raleway" panose="020B0503030101060003"/>
            </a:endParaRPr>
          </a:p>
        </p:txBody>
      </p:sp>
      <p:pic>
        <p:nvPicPr>
          <p:cNvPr id="294" name="Google Shape;294;p15"/>
          <p:cNvPicPr preferRelativeResize="0"/>
          <p:nvPr/>
        </p:nvPicPr>
        <p:blipFill>
          <a:blip r:embed="rId3"/>
          <a:stretch>
            <a:fillRect/>
          </a:stretch>
        </p:blipFill>
        <p:spPr>
          <a:xfrm>
            <a:off x="4705196" y="1450000"/>
            <a:ext cx="4206005" cy="1815877"/>
          </a:xfrm>
          <a:prstGeom prst="rect">
            <a:avLst/>
          </a:prstGeom>
          <a:noFill/>
          <a:ln>
            <a:noFill/>
          </a:ln>
        </p:spPr>
      </p:pic>
      <p:sp>
        <p:nvSpPr>
          <p:cNvPr id="295" name="Google Shape;295;p15"/>
          <p:cNvSpPr txBox="1"/>
          <p:nvPr/>
        </p:nvSpPr>
        <p:spPr>
          <a:xfrm>
            <a:off x="5367825" y="3442550"/>
            <a:ext cx="32556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Nunito" panose="00000500000000000000"/>
                <a:ea typeface="Nunito" panose="00000500000000000000"/>
                <a:cs typeface="Nunito" panose="00000500000000000000"/>
                <a:sym typeface="Nunito" panose="00000500000000000000"/>
              </a:rPr>
              <a:t>V={0,1,2,3,4}</a:t>
            </a:r>
            <a:endParaRPr>
              <a:latin typeface="Nunito" panose="00000500000000000000"/>
              <a:ea typeface="Nunito" panose="00000500000000000000"/>
              <a:cs typeface="Nunito" panose="00000500000000000000"/>
              <a:sym typeface="Nunito" panose="00000500000000000000"/>
            </a:endParaRPr>
          </a:p>
          <a:p>
            <a:pPr marL="0" lvl="0" indent="0" algn="ctr" rtl="0">
              <a:spcBef>
                <a:spcPts val="0"/>
              </a:spcBef>
              <a:spcAft>
                <a:spcPts val="0"/>
              </a:spcAft>
              <a:buNone/>
            </a:pPr>
            <a:r>
              <a:rPr lang="en-GB">
                <a:latin typeface="Nunito" panose="00000500000000000000"/>
                <a:ea typeface="Nunito" panose="00000500000000000000"/>
                <a:cs typeface="Nunito" panose="00000500000000000000"/>
                <a:sym typeface="Nunito" panose="00000500000000000000"/>
              </a:rPr>
              <a:t>E={(0,1)(1,2)(2,3)(3,4)(4,0)(1,4)(1,3)}</a:t>
            </a:r>
            <a:endParaRPr>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pic>
        <p:nvPicPr>
          <p:cNvPr id="521" name="Google Shape;521;p42"/>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522" name="Google Shape;522;p42"/>
          <p:cNvSpPr/>
          <p:nvPr/>
        </p:nvSpPr>
        <p:spPr>
          <a:xfrm>
            <a:off x="0" y="0"/>
            <a:ext cx="44802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42"/>
          <p:cNvSpPr txBox="1"/>
          <p:nvPr/>
        </p:nvSpPr>
        <p:spPr>
          <a:xfrm>
            <a:off x="408875" y="252200"/>
            <a:ext cx="3773100" cy="4768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2200" b="1" u="sng">
                <a:solidFill>
                  <a:srgbClr val="F4CCCC"/>
                </a:solidFill>
                <a:latin typeface="Comfortaa"/>
                <a:ea typeface="Comfortaa"/>
                <a:cs typeface="Comfortaa"/>
                <a:sym typeface="Comfortaa"/>
              </a:rPr>
              <a:t>Algorithm</a:t>
            </a:r>
            <a:endParaRPr sz="2200" b="1" u="sng">
              <a:solidFill>
                <a:srgbClr val="F4CCCC"/>
              </a:solidFill>
              <a:latin typeface="Comfortaa"/>
              <a:ea typeface="Comfortaa"/>
              <a:cs typeface="Comfortaa"/>
              <a:sym typeface="Comfortaa"/>
            </a:endParaRPr>
          </a:p>
          <a:p>
            <a:pPr marL="0" lvl="0" indent="0" algn="l" rtl="0">
              <a:lnSpc>
                <a:spcPct val="115000"/>
              </a:lnSpc>
              <a:spcBef>
                <a:spcPts val="1100"/>
              </a:spcBef>
              <a:spcAft>
                <a:spcPts val="0"/>
              </a:spcAft>
              <a:buNone/>
            </a:pPr>
            <a:endParaRPr sz="100" b="1" u="sng">
              <a:solidFill>
                <a:srgbClr val="F4CCCC"/>
              </a:solidFill>
              <a:latin typeface="Comfortaa"/>
              <a:ea typeface="Comfortaa"/>
              <a:cs typeface="Comfortaa"/>
              <a:sym typeface="Comfortaa"/>
            </a:endParaRPr>
          </a:p>
          <a:p>
            <a:pPr marL="457200" lvl="0" indent="-298450" algn="l" rtl="0">
              <a:lnSpc>
                <a:spcPct val="100000"/>
              </a:lnSpc>
              <a:spcBef>
                <a:spcPts val="1100"/>
              </a:spcBef>
              <a:spcAft>
                <a:spcPts val="0"/>
              </a:spcAft>
              <a:buClr>
                <a:srgbClr val="FFFFFF"/>
              </a:buClr>
              <a:buSzPts val="1100"/>
              <a:buFont typeface="Comfortaa Regular"/>
              <a:buAutoNum type="arabicPeriod"/>
            </a:pPr>
            <a:r>
              <a:rPr lang="en-GB" sz="1100">
                <a:solidFill>
                  <a:srgbClr val="FFFFFF"/>
                </a:solidFill>
                <a:latin typeface="Comfortaa"/>
                <a:ea typeface="Comfortaa"/>
                <a:cs typeface="Comfortaa"/>
                <a:sym typeface="Comfortaa"/>
              </a:rPr>
              <a:t>Create a set mst that keeps track of vertices already included in MST.</a:t>
            </a:r>
            <a:endParaRPr sz="1100">
              <a:solidFill>
                <a:srgbClr val="FFFFFF"/>
              </a:solidFill>
              <a:latin typeface="Comfortaa"/>
              <a:ea typeface="Comfortaa"/>
              <a:cs typeface="Comfortaa"/>
              <a:sym typeface="Comfortaa"/>
            </a:endParaRPr>
          </a:p>
          <a:p>
            <a:pPr marL="0" lvl="0" indent="0" algn="l" rtl="0">
              <a:lnSpc>
                <a:spcPct val="100000"/>
              </a:lnSpc>
              <a:spcBef>
                <a:spcPts val="1100"/>
              </a:spcBef>
              <a:spcAft>
                <a:spcPts val="0"/>
              </a:spcAft>
              <a:buNone/>
            </a:pPr>
            <a:endParaRPr sz="100">
              <a:solidFill>
                <a:srgbClr val="FFFFFF"/>
              </a:solidFill>
              <a:latin typeface="Comfortaa"/>
              <a:ea typeface="Comfortaa"/>
              <a:cs typeface="Comfortaa"/>
              <a:sym typeface="Comfortaa"/>
            </a:endParaRPr>
          </a:p>
          <a:p>
            <a:pPr marL="457200" lvl="0" indent="-298450" algn="l" rtl="0">
              <a:lnSpc>
                <a:spcPct val="100000"/>
              </a:lnSpc>
              <a:spcBef>
                <a:spcPts val="1100"/>
              </a:spcBef>
              <a:spcAft>
                <a:spcPts val="0"/>
              </a:spcAft>
              <a:buClr>
                <a:srgbClr val="FFFFFF"/>
              </a:buClr>
              <a:buSzPts val="1100"/>
              <a:buFont typeface="Comfortaa Regular"/>
              <a:buAutoNum type="arabicPeriod"/>
            </a:pPr>
            <a:r>
              <a:rPr lang="en-GB" sz="1100">
                <a:solidFill>
                  <a:srgbClr val="FFFFFF"/>
                </a:solidFill>
                <a:latin typeface="Comfortaa"/>
                <a:ea typeface="Comfortaa"/>
                <a:cs typeface="Comfortaa"/>
                <a:sym typeface="Comfortaa"/>
              </a:rPr>
              <a:t>Assign a key value to all vertices in the input graph. Initialize all key values as INFINITE. Assign key value as 0 for the first vertex so that it is picked first.</a:t>
            </a:r>
            <a:endParaRPr sz="1100">
              <a:solidFill>
                <a:srgbClr val="FFFFFF"/>
              </a:solidFill>
              <a:latin typeface="Comfortaa"/>
              <a:ea typeface="Comfortaa"/>
              <a:cs typeface="Comfortaa"/>
              <a:sym typeface="Comfortaa"/>
            </a:endParaRPr>
          </a:p>
          <a:p>
            <a:pPr marL="457200" lvl="0" indent="0" algn="l" rtl="0">
              <a:lnSpc>
                <a:spcPct val="100000"/>
              </a:lnSpc>
              <a:spcBef>
                <a:spcPts val="1100"/>
              </a:spcBef>
              <a:spcAft>
                <a:spcPts val="0"/>
              </a:spcAft>
              <a:buNone/>
            </a:pPr>
            <a:endParaRPr sz="100">
              <a:solidFill>
                <a:srgbClr val="FFFFFF"/>
              </a:solidFill>
              <a:latin typeface="Comfortaa"/>
              <a:ea typeface="Comfortaa"/>
              <a:cs typeface="Comfortaa"/>
              <a:sym typeface="Comfortaa"/>
            </a:endParaRPr>
          </a:p>
          <a:p>
            <a:pPr marL="457200" lvl="0" indent="-298450" algn="l" rtl="0">
              <a:lnSpc>
                <a:spcPct val="100000"/>
              </a:lnSpc>
              <a:spcBef>
                <a:spcPts val="1100"/>
              </a:spcBef>
              <a:spcAft>
                <a:spcPts val="0"/>
              </a:spcAft>
              <a:buClr>
                <a:srgbClr val="FFFFFF"/>
              </a:buClr>
              <a:buSzPts val="1100"/>
              <a:buFont typeface="Comfortaa Regular"/>
              <a:buAutoNum type="arabicPeriod"/>
            </a:pPr>
            <a:r>
              <a:rPr lang="en-GB" sz="1100">
                <a:solidFill>
                  <a:srgbClr val="FFFFFF"/>
                </a:solidFill>
                <a:latin typeface="Comfortaa"/>
                <a:ea typeface="Comfortaa"/>
                <a:cs typeface="Comfortaa"/>
                <a:sym typeface="Comfortaa"/>
              </a:rPr>
              <a:t> While mst doesn’t include all vertices</a:t>
            </a:r>
            <a:endParaRPr sz="1100">
              <a:solidFill>
                <a:srgbClr val="FFFFFF"/>
              </a:solidFill>
              <a:latin typeface="Comfortaa"/>
              <a:ea typeface="Comfortaa"/>
              <a:cs typeface="Comfortaa"/>
              <a:sym typeface="Comfortaa"/>
            </a:endParaRPr>
          </a:p>
          <a:p>
            <a:pPr marL="914400" lvl="1" indent="-298450" algn="l" rtl="0">
              <a:lnSpc>
                <a:spcPct val="100000"/>
              </a:lnSpc>
              <a:spcBef>
                <a:spcPts val="0"/>
              </a:spcBef>
              <a:spcAft>
                <a:spcPts val="0"/>
              </a:spcAft>
              <a:buClr>
                <a:srgbClr val="FFFFFF"/>
              </a:buClr>
              <a:buSzPts val="1100"/>
              <a:buFont typeface="Comfortaa Regular"/>
              <a:buAutoNum type="alphaLcPeriod"/>
            </a:pPr>
            <a:r>
              <a:rPr lang="en-GB" sz="1100">
                <a:solidFill>
                  <a:srgbClr val="FFFFFF"/>
                </a:solidFill>
                <a:latin typeface="Comfortaa"/>
                <a:ea typeface="Comfortaa"/>
                <a:cs typeface="Comfortaa"/>
                <a:sym typeface="Comfortaa"/>
              </a:rPr>
              <a:t>Pick a vertex </a:t>
            </a:r>
            <a:r>
              <a:rPr lang="en-GB" sz="1100" i="1">
                <a:solidFill>
                  <a:srgbClr val="FFFFFF"/>
                </a:solidFill>
                <a:latin typeface="Comfortaa"/>
                <a:ea typeface="Comfortaa"/>
                <a:cs typeface="Comfortaa"/>
                <a:sym typeface="Comfortaa"/>
              </a:rPr>
              <a:t>u</a:t>
            </a:r>
            <a:r>
              <a:rPr lang="en-GB" sz="1100">
                <a:solidFill>
                  <a:srgbClr val="FFFFFF"/>
                </a:solidFill>
                <a:latin typeface="Comfortaa"/>
                <a:ea typeface="Comfortaa"/>
                <a:cs typeface="Comfortaa"/>
                <a:sym typeface="Comfortaa"/>
              </a:rPr>
              <a:t> which is not there in </a:t>
            </a:r>
            <a:r>
              <a:rPr lang="en-GB" sz="1100" i="1">
                <a:solidFill>
                  <a:srgbClr val="FFFFFF"/>
                </a:solidFill>
                <a:latin typeface="Comfortaa"/>
                <a:ea typeface="Comfortaa"/>
                <a:cs typeface="Comfortaa"/>
                <a:sym typeface="Comfortaa"/>
              </a:rPr>
              <a:t>mst </a:t>
            </a:r>
            <a:r>
              <a:rPr lang="en-GB" sz="1100">
                <a:solidFill>
                  <a:srgbClr val="FFFFFF"/>
                </a:solidFill>
                <a:latin typeface="Comfortaa"/>
                <a:ea typeface="Comfortaa"/>
                <a:cs typeface="Comfortaa"/>
                <a:sym typeface="Comfortaa"/>
              </a:rPr>
              <a:t>and has minimum key value.</a:t>
            </a:r>
            <a:endParaRPr sz="1100">
              <a:solidFill>
                <a:srgbClr val="FFFFFF"/>
              </a:solidFill>
              <a:latin typeface="Comfortaa"/>
              <a:ea typeface="Comfortaa"/>
              <a:cs typeface="Comfortaa"/>
              <a:sym typeface="Comfortaa"/>
            </a:endParaRPr>
          </a:p>
          <a:p>
            <a:pPr marL="914400" lvl="1" indent="-298450" algn="l" rtl="0">
              <a:lnSpc>
                <a:spcPct val="100000"/>
              </a:lnSpc>
              <a:spcBef>
                <a:spcPts val="0"/>
              </a:spcBef>
              <a:spcAft>
                <a:spcPts val="0"/>
              </a:spcAft>
              <a:buClr>
                <a:srgbClr val="FFFFFF"/>
              </a:buClr>
              <a:buSzPts val="1100"/>
              <a:buFont typeface="Comfortaa Regular"/>
              <a:buAutoNum type="alphaLcPeriod"/>
            </a:pPr>
            <a:r>
              <a:rPr lang="en-GB" sz="1100">
                <a:solidFill>
                  <a:srgbClr val="FFFFFF"/>
                </a:solidFill>
                <a:latin typeface="Comfortaa"/>
                <a:ea typeface="Comfortaa"/>
                <a:cs typeface="Comfortaa"/>
                <a:sym typeface="Comfortaa"/>
              </a:rPr>
              <a:t>Include </a:t>
            </a:r>
            <a:r>
              <a:rPr lang="en-GB" sz="1100" i="1">
                <a:solidFill>
                  <a:srgbClr val="FFFFFF"/>
                </a:solidFill>
                <a:latin typeface="Comfortaa"/>
                <a:ea typeface="Comfortaa"/>
                <a:cs typeface="Comfortaa"/>
                <a:sym typeface="Comfortaa"/>
              </a:rPr>
              <a:t>u </a:t>
            </a:r>
            <a:r>
              <a:rPr lang="en-GB" sz="1100">
                <a:solidFill>
                  <a:srgbClr val="FFFFFF"/>
                </a:solidFill>
                <a:latin typeface="Comfortaa"/>
                <a:ea typeface="Comfortaa"/>
                <a:cs typeface="Comfortaa"/>
                <a:sym typeface="Comfortaa"/>
              </a:rPr>
              <a:t>to mst.</a:t>
            </a:r>
            <a:endParaRPr sz="1100">
              <a:solidFill>
                <a:srgbClr val="FFFFFF"/>
              </a:solidFill>
              <a:latin typeface="Comfortaa"/>
              <a:ea typeface="Comfortaa"/>
              <a:cs typeface="Comfortaa"/>
              <a:sym typeface="Comfortaa"/>
            </a:endParaRPr>
          </a:p>
          <a:p>
            <a:pPr marL="914400" lvl="1" indent="-298450" algn="l" rtl="0">
              <a:lnSpc>
                <a:spcPct val="100000"/>
              </a:lnSpc>
              <a:spcBef>
                <a:spcPts val="0"/>
              </a:spcBef>
              <a:spcAft>
                <a:spcPts val="0"/>
              </a:spcAft>
              <a:buClr>
                <a:srgbClr val="FFFFFF"/>
              </a:buClr>
              <a:buSzPts val="1100"/>
              <a:buFont typeface="Comfortaa Regular"/>
              <a:buAutoNum type="alphaLcPeriod"/>
            </a:pPr>
            <a:r>
              <a:rPr lang="en-GB" sz="1100">
                <a:solidFill>
                  <a:srgbClr val="FFFFFF"/>
                </a:solidFill>
                <a:latin typeface="Comfortaa"/>
                <a:ea typeface="Comfortaa"/>
                <a:cs typeface="Comfortaa"/>
                <a:sym typeface="Comfortaa"/>
              </a:rPr>
              <a:t>Update key value of all adjacent vertices of </a:t>
            </a:r>
            <a:r>
              <a:rPr lang="en-GB" sz="1100" i="1">
                <a:solidFill>
                  <a:srgbClr val="FFFFFF"/>
                </a:solidFill>
                <a:latin typeface="Comfortaa"/>
                <a:ea typeface="Comfortaa"/>
                <a:cs typeface="Comfortaa"/>
                <a:sym typeface="Comfortaa"/>
              </a:rPr>
              <a:t>u</a:t>
            </a:r>
            <a:r>
              <a:rPr lang="en-GB" sz="1100">
                <a:solidFill>
                  <a:srgbClr val="FFFFFF"/>
                </a:solidFill>
                <a:latin typeface="Comfortaa"/>
                <a:ea typeface="Comfortaa"/>
                <a:cs typeface="Comfortaa"/>
                <a:sym typeface="Comfortaa"/>
              </a:rPr>
              <a:t>. To update the key values, iterate through all adjacent vertices. For every adjacent vertex </a:t>
            </a:r>
            <a:r>
              <a:rPr lang="en-GB" sz="1100" i="1">
                <a:solidFill>
                  <a:srgbClr val="FFFFFF"/>
                </a:solidFill>
                <a:latin typeface="Comfortaa"/>
                <a:ea typeface="Comfortaa"/>
                <a:cs typeface="Comfortaa"/>
                <a:sym typeface="Comfortaa"/>
              </a:rPr>
              <a:t>v</a:t>
            </a:r>
            <a:r>
              <a:rPr lang="en-GB" sz="1100">
                <a:solidFill>
                  <a:srgbClr val="FFFFFF"/>
                </a:solidFill>
                <a:latin typeface="Comfortaa"/>
                <a:ea typeface="Comfortaa"/>
                <a:cs typeface="Comfortaa"/>
                <a:sym typeface="Comfortaa"/>
              </a:rPr>
              <a:t>, if weight of edge </a:t>
            </a:r>
            <a:r>
              <a:rPr lang="en-GB" sz="1100" i="1">
                <a:solidFill>
                  <a:srgbClr val="FFFFFF"/>
                </a:solidFill>
                <a:latin typeface="Comfortaa"/>
                <a:ea typeface="Comfortaa"/>
                <a:cs typeface="Comfortaa"/>
                <a:sym typeface="Comfortaa"/>
              </a:rPr>
              <a:t>u-v</a:t>
            </a:r>
            <a:r>
              <a:rPr lang="en-GB" sz="1100">
                <a:solidFill>
                  <a:srgbClr val="FFFFFF"/>
                </a:solidFill>
                <a:latin typeface="Comfortaa"/>
                <a:ea typeface="Comfortaa"/>
                <a:cs typeface="Comfortaa"/>
                <a:sym typeface="Comfortaa"/>
              </a:rPr>
              <a:t> is less than the previous key value of </a:t>
            </a:r>
            <a:r>
              <a:rPr lang="en-GB" sz="1100" i="1">
                <a:solidFill>
                  <a:srgbClr val="FFFFFF"/>
                </a:solidFill>
                <a:latin typeface="Comfortaa"/>
                <a:ea typeface="Comfortaa"/>
                <a:cs typeface="Comfortaa"/>
                <a:sym typeface="Comfortaa"/>
              </a:rPr>
              <a:t>v</a:t>
            </a:r>
            <a:r>
              <a:rPr lang="en-GB" sz="1100">
                <a:solidFill>
                  <a:srgbClr val="FFFFFF"/>
                </a:solidFill>
                <a:latin typeface="Comfortaa"/>
                <a:ea typeface="Comfortaa"/>
                <a:cs typeface="Comfortaa"/>
                <a:sym typeface="Comfortaa"/>
              </a:rPr>
              <a:t>, update the key value as weight of </a:t>
            </a:r>
            <a:r>
              <a:rPr lang="en-GB" sz="1100" i="1">
                <a:solidFill>
                  <a:srgbClr val="FFFFFF"/>
                </a:solidFill>
                <a:latin typeface="Comfortaa"/>
                <a:ea typeface="Comfortaa"/>
                <a:cs typeface="Comfortaa"/>
                <a:sym typeface="Comfortaa"/>
              </a:rPr>
              <a:t>u-v</a:t>
            </a:r>
            <a:endParaRPr sz="2200" b="1" u="sng">
              <a:solidFill>
                <a:srgbClr val="FFFFFF"/>
              </a:solidFill>
              <a:latin typeface="Comfortaa"/>
              <a:ea typeface="Comfortaa"/>
              <a:cs typeface="Comfortaa"/>
              <a:sym typeface="Comfortaa"/>
            </a:endParaRPr>
          </a:p>
          <a:p>
            <a:pPr marL="0" lvl="0" indent="0" algn="l" rtl="0">
              <a:spcBef>
                <a:spcPts val="1100"/>
              </a:spcBef>
              <a:spcAft>
                <a:spcPts val="0"/>
              </a:spcAft>
              <a:buNone/>
            </a:pPr>
            <a:endParaRPr>
              <a:solidFill>
                <a:srgbClr val="FFFFFF"/>
              </a:solidFill>
              <a:latin typeface="Nunito" panose="00000500000000000000"/>
              <a:ea typeface="Nunito" panose="00000500000000000000"/>
              <a:cs typeface="Nunito" panose="00000500000000000000"/>
              <a:sym typeface="Nunito" panose="00000500000000000000"/>
            </a:endParaRPr>
          </a:p>
        </p:txBody>
      </p:sp>
      <p:pic>
        <p:nvPicPr>
          <p:cNvPr id="524" name="Google Shape;524;p42"/>
          <p:cNvPicPr preferRelativeResize="0"/>
          <p:nvPr/>
        </p:nvPicPr>
        <p:blipFill>
          <a:blip r:embed="rId2"/>
          <a:stretch>
            <a:fillRect/>
          </a:stretch>
        </p:blipFill>
        <p:spPr>
          <a:xfrm>
            <a:off x="4480200" y="0"/>
            <a:ext cx="4663799"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528" name="Shape 528"/>
        <p:cNvGrpSpPr/>
        <p:nvPr/>
      </p:nvGrpSpPr>
      <p:grpSpPr>
        <a:xfrm>
          <a:off x="0" y="0"/>
          <a:ext cx="0" cy="0"/>
          <a:chOff x="0" y="0"/>
          <a:chExt cx="0" cy="0"/>
        </a:xfrm>
      </p:grpSpPr>
      <p:sp>
        <p:nvSpPr>
          <p:cNvPr id="529" name="Google Shape;529;p43"/>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43"/>
          <p:cNvSpPr/>
          <p:nvPr/>
        </p:nvSpPr>
        <p:spPr>
          <a:xfrm>
            <a:off x="339600" y="1167725"/>
            <a:ext cx="27807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43"/>
          <p:cNvSpPr/>
          <p:nvPr/>
        </p:nvSpPr>
        <p:spPr>
          <a:xfrm>
            <a:off x="3299801" y="1167725"/>
            <a:ext cx="5450100" cy="3711600"/>
          </a:xfrm>
          <a:prstGeom prst="wedgeRectCallout">
            <a:avLst>
              <a:gd name="adj1" fmla="val -20325"/>
              <a:gd name="adj2" fmla="val -606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43"/>
          <p:cNvSpPr txBox="1"/>
          <p:nvPr>
            <p:ph type="title"/>
          </p:nvPr>
        </p:nvSpPr>
        <p:spPr>
          <a:xfrm>
            <a:off x="495825" y="1711350"/>
            <a:ext cx="2481600" cy="30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900" b="0">
                <a:latin typeface="Comfortaa"/>
                <a:ea typeface="Comfortaa"/>
                <a:cs typeface="Comfortaa"/>
                <a:sym typeface="Comfortaa"/>
              </a:rPr>
              <a:t>Worst case time complexity of Prim’s Algorithm</a:t>
            </a:r>
            <a:endParaRPr sz="1900" b="0">
              <a:latin typeface="Comfortaa"/>
              <a:ea typeface="Comfortaa"/>
              <a:cs typeface="Comfortaa"/>
              <a:sym typeface="Comfortaa"/>
            </a:endParaRPr>
          </a:p>
          <a:p>
            <a:pPr marL="0" lvl="0" indent="0" algn="l" rtl="0">
              <a:lnSpc>
                <a:spcPct val="115000"/>
              </a:lnSpc>
              <a:spcBef>
                <a:spcPts val="1200"/>
              </a:spcBef>
              <a:spcAft>
                <a:spcPts val="0"/>
              </a:spcAft>
              <a:buNone/>
            </a:pPr>
            <a:r>
              <a:rPr lang="en-GB" sz="1900" b="0">
                <a:latin typeface="Comfortaa"/>
                <a:ea typeface="Comfortaa"/>
                <a:cs typeface="Comfortaa"/>
                <a:sym typeface="Comfortaa"/>
              </a:rPr>
              <a:t>= O(V</a:t>
            </a:r>
            <a:r>
              <a:rPr lang="en-GB" sz="1900" b="0" baseline="30000">
                <a:latin typeface="Comfortaa"/>
                <a:ea typeface="Comfortaa"/>
                <a:cs typeface="Comfortaa"/>
                <a:sym typeface="Comfortaa"/>
              </a:rPr>
              <a:t>2</a:t>
            </a:r>
            <a:r>
              <a:rPr lang="en-GB" sz="1900" b="0">
                <a:latin typeface="Comfortaa"/>
                <a:ea typeface="Comfortaa"/>
                <a:cs typeface="Comfortaa"/>
                <a:sym typeface="Comfortaa"/>
              </a:rPr>
              <a:t>)</a:t>
            </a:r>
            <a:endParaRPr sz="1900" b="0">
              <a:latin typeface="Comfortaa"/>
              <a:ea typeface="Comfortaa"/>
              <a:cs typeface="Comfortaa"/>
              <a:sym typeface="Comfortaa"/>
            </a:endParaRPr>
          </a:p>
          <a:p>
            <a:pPr marL="0" lvl="0" indent="0" algn="l" rtl="0">
              <a:lnSpc>
                <a:spcPct val="115000"/>
              </a:lnSpc>
              <a:spcBef>
                <a:spcPts val="1100"/>
              </a:spcBef>
              <a:spcAft>
                <a:spcPts val="0"/>
              </a:spcAft>
              <a:buNone/>
            </a:pPr>
            <a:r>
              <a:rPr lang="en-GB" sz="1900" b="0">
                <a:latin typeface="Comfortaa"/>
                <a:ea typeface="Comfortaa"/>
                <a:cs typeface="Comfortaa"/>
                <a:sym typeface="Comfortaa"/>
              </a:rPr>
              <a:t>It can be reduced to O(ElogE) by using adjacency lists.</a:t>
            </a:r>
            <a:endParaRPr sz="1900" b="0">
              <a:latin typeface="Comfortaa"/>
              <a:ea typeface="Comfortaa"/>
              <a:cs typeface="Comfortaa"/>
              <a:sym typeface="Comfortaa"/>
            </a:endParaRPr>
          </a:p>
          <a:p>
            <a:pPr marL="0" lvl="0" indent="0" algn="l" rtl="0">
              <a:spcBef>
                <a:spcPts val="1100"/>
              </a:spcBef>
              <a:spcAft>
                <a:spcPts val="1200"/>
              </a:spcAft>
              <a:buNone/>
            </a:pPr>
            <a:endParaRPr sz="1900"/>
          </a:p>
        </p:txBody>
      </p:sp>
      <p:sp>
        <p:nvSpPr>
          <p:cNvPr id="533" name="Google Shape;533;p43"/>
          <p:cNvSpPr txBox="1"/>
          <p:nvPr>
            <p:ph type="title"/>
          </p:nvPr>
        </p:nvSpPr>
        <p:spPr>
          <a:xfrm>
            <a:off x="3449500" y="1591925"/>
            <a:ext cx="5150700" cy="321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a:latin typeface="Comfortaa"/>
                <a:ea typeface="Comfortaa"/>
                <a:cs typeface="Comfortaa"/>
                <a:sym typeface="Comfortaa"/>
              </a:rPr>
              <a:t>Prim(G, w, s)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FOREACH (v∈V) </a:t>
            </a:r>
            <a:endParaRPr sz="1100" b="0">
              <a:latin typeface="Comfortaa"/>
              <a:ea typeface="Comfortaa"/>
              <a:cs typeface="Comfortaa"/>
              <a:sym typeface="Comfortaa"/>
            </a:endParaRPr>
          </a:p>
          <a:p>
            <a:pPr marL="0" lvl="0" indent="457200" algn="l" rtl="0">
              <a:spcBef>
                <a:spcPts val="0"/>
              </a:spcBef>
              <a:spcAft>
                <a:spcPts val="0"/>
              </a:spcAft>
              <a:buNone/>
            </a:pPr>
            <a:r>
              <a:rPr lang="en-GB" sz="1100" b="0">
                <a:latin typeface="Comfortaa"/>
                <a:ea typeface="Comfortaa"/>
                <a:cs typeface="Comfortaa"/>
                <a:sym typeface="Comfortaa"/>
              </a:rPr>
              <a:t>   p[v] = NULL; d[v] = INF;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d[s] = 0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A=∅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S=∅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Q = PRIORITY-QUEUE(V, d) // used only to denote the cut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WHILE (!Q.EMPTY())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u = Q.EXTRACT-MIN() // pick the light edge = safe edge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S = S U {u} // add the current vertex to the other side of the cut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A = A U {(u, p[u])} // add the current edge to the partial MST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FOREACH (v∈Adj[u]) </a:t>
            </a:r>
            <a:endParaRPr sz="1100" b="0">
              <a:latin typeface="Comfortaa"/>
              <a:ea typeface="Comfortaa"/>
              <a:cs typeface="Comfortaa"/>
              <a:sym typeface="Comfortaa"/>
            </a:endParaRPr>
          </a:p>
          <a:p>
            <a:pPr marL="457200" lvl="0" indent="0" algn="l" rtl="0">
              <a:spcBef>
                <a:spcPts val="0"/>
              </a:spcBef>
              <a:spcAft>
                <a:spcPts val="0"/>
              </a:spcAft>
              <a:buNone/>
            </a:pPr>
            <a:r>
              <a:rPr lang="en-GB" sz="1100" b="0">
                <a:latin typeface="Comfortaa"/>
                <a:ea typeface="Comfortaa"/>
                <a:cs typeface="Comfortaa"/>
                <a:sym typeface="Comfortaa"/>
              </a:rPr>
              <a:t>    IF (d[v] &gt; w(u,v)) // found a better edge from S to v </a:t>
            </a:r>
            <a:endParaRPr sz="1100" b="0">
              <a:latin typeface="Comfortaa"/>
              <a:ea typeface="Comfortaa"/>
              <a:cs typeface="Comfortaa"/>
              <a:sym typeface="Comfortaa"/>
            </a:endParaRPr>
          </a:p>
          <a:p>
            <a:pPr marL="914400" lvl="0" indent="0" algn="l" rtl="0">
              <a:spcBef>
                <a:spcPts val="0"/>
              </a:spcBef>
              <a:spcAft>
                <a:spcPts val="0"/>
              </a:spcAft>
              <a:buNone/>
            </a:pPr>
            <a:r>
              <a:rPr lang="en-GB" sz="1100" b="0">
                <a:latin typeface="Comfortaa"/>
                <a:ea typeface="Comfortaa"/>
                <a:cs typeface="Comfortaa"/>
                <a:sym typeface="Comfortaa"/>
              </a:rPr>
              <a:t>d[v] = w(u,v) // need to heapify-up the element! </a:t>
            </a:r>
            <a:endParaRPr sz="1100" b="0">
              <a:latin typeface="Comfortaa"/>
              <a:ea typeface="Comfortaa"/>
              <a:cs typeface="Comfortaa"/>
              <a:sym typeface="Comfortaa"/>
            </a:endParaRPr>
          </a:p>
          <a:p>
            <a:pPr marL="1371600" lvl="0" indent="0" algn="l" rtl="0">
              <a:spcBef>
                <a:spcPts val="0"/>
              </a:spcBef>
              <a:spcAft>
                <a:spcPts val="0"/>
              </a:spcAft>
              <a:buNone/>
            </a:pPr>
            <a:r>
              <a:rPr lang="en-GB" sz="1100" b="0">
                <a:latin typeface="Comfortaa"/>
                <a:ea typeface="Comfortaa"/>
                <a:cs typeface="Comfortaa"/>
                <a:sym typeface="Comfortaa"/>
              </a:rPr>
              <a:t>         // Q.DECREASE-KEY(v, w(u,v)) </a:t>
            </a:r>
            <a:endParaRPr sz="1100" b="0">
              <a:latin typeface="Comfortaa"/>
              <a:ea typeface="Comfortaa"/>
              <a:cs typeface="Comfortaa"/>
              <a:sym typeface="Comfortaa"/>
            </a:endParaRPr>
          </a:p>
          <a:p>
            <a:pPr marL="914400" lvl="0" indent="0" algn="l" rtl="0">
              <a:spcBef>
                <a:spcPts val="0"/>
              </a:spcBef>
              <a:spcAft>
                <a:spcPts val="0"/>
              </a:spcAft>
              <a:buNone/>
            </a:pPr>
            <a:r>
              <a:rPr lang="en-GB" sz="1100" b="0">
                <a:latin typeface="Comfortaa"/>
                <a:ea typeface="Comfortaa"/>
                <a:cs typeface="Comfortaa"/>
                <a:sym typeface="Comfortaa"/>
              </a:rPr>
              <a:t>p[v] = u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RETURN A {(s, p(s))} </a:t>
            </a:r>
            <a:endParaRPr sz="1100" b="0">
              <a:latin typeface="Comfortaa"/>
              <a:ea typeface="Comfortaa"/>
              <a:cs typeface="Comfortaa"/>
              <a:sym typeface="Comfortaa"/>
            </a:endParaRPr>
          </a:p>
          <a:p>
            <a:pPr marL="0" lvl="0" indent="0" algn="l" rtl="0">
              <a:spcBef>
                <a:spcPts val="0"/>
              </a:spcBef>
              <a:spcAft>
                <a:spcPts val="0"/>
              </a:spcAft>
              <a:buNone/>
            </a:pPr>
            <a:endParaRPr sz="800" b="0"/>
          </a:p>
        </p:txBody>
      </p:sp>
      <p:sp>
        <p:nvSpPr>
          <p:cNvPr id="534" name="Google Shape;534;p43"/>
          <p:cNvSpPr txBox="1"/>
          <p:nvPr/>
        </p:nvSpPr>
        <p:spPr>
          <a:xfrm>
            <a:off x="1183575" y="85400"/>
            <a:ext cx="6305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FFFF"/>
                </a:solidFill>
                <a:latin typeface="Comfortaa"/>
                <a:ea typeface="Comfortaa"/>
                <a:cs typeface="Comfortaa"/>
                <a:sym typeface="Comfortaa"/>
              </a:rPr>
              <a:t>PSEUDOCODE AND TIME COMPLEXITY</a:t>
            </a:r>
            <a:endParaRPr sz="2300" b="1">
              <a:solidFill>
                <a:srgbClr val="FFFFFF"/>
              </a:solidFill>
              <a:latin typeface="Comfortaa"/>
              <a:ea typeface="Comfortaa"/>
              <a:cs typeface="Comfortaa"/>
              <a:sym typeface="Comfortaa"/>
            </a:endParaRPr>
          </a:p>
        </p:txBody>
      </p:sp>
      <p:sp>
        <p:nvSpPr>
          <p:cNvPr id="535" name="Google Shape;535;p43"/>
          <p:cNvSpPr txBox="1"/>
          <p:nvPr/>
        </p:nvSpPr>
        <p:spPr>
          <a:xfrm>
            <a:off x="647325" y="11973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Time Complexity</a:t>
            </a:r>
            <a:endParaRPr sz="1800" b="1" u="sng">
              <a:solidFill>
                <a:srgbClr val="434343"/>
              </a:solidFill>
              <a:latin typeface="Comfortaa"/>
              <a:ea typeface="Comfortaa"/>
              <a:cs typeface="Comfortaa"/>
              <a:sym typeface="Comfortaa"/>
            </a:endParaRPr>
          </a:p>
        </p:txBody>
      </p:sp>
      <p:sp>
        <p:nvSpPr>
          <p:cNvPr id="536" name="Google Shape;536;p43"/>
          <p:cNvSpPr txBox="1"/>
          <p:nvPr/>
        </p:nvSpPr>
        <p:spPr>
          <a:xfrm>
            <a:off x="4914525" y="1197300"/>
            <a:ext cx="16707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Pseudocode</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540" name="Shape 540"/>
        <p:cNvGrpSpPr/>
        <p:nvPr/>
      </p:nvGrpSpPr>
      <p:grpSpPr>
        <a:xfrm>
          <a:off x="0" y="0"/>
          <a:ext cx="0" cy="0"/>
          <a:chOff x="0" y="0"/>
          <a:chExt cx="0" cy="0"/>
        </a:xfrm>
      </p:grpSpPr>
      <p:sp>
        <p:nvSpPr>
          <p:cNvPr id="541" name="Google Shape;541;p44"/>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44"/>
          <p:cNvSpPr txBox="1"/>
          <p:nvPr>
            <p:ph type="body" idx="4294967295"/>
          </p:nvPr>
        </p:nvSpPr>
        <p:spPr>
          <a:xfrm>
            <a:off x="363875" y="0"/>
            <a:ext cx="4258500" cy="5143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typedef pair&lt;int,int&gt; edges;</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void prim(int src){</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vector&lt;int&gt; parent(V,-1);</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vector&lt;bool&gt; mst(V,false);</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vector&lt;int&gt; distance(V,INT_MAX);</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distance[src]=0;</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set&lt;p&gt; s;</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s.insert({0,src});</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while(!s.empty()) {</a:t>
            </a:r>
            <a:endParaRPr sz="1000">
              <a:solidFill>
                <a:schemeClr val="lt1"/>
              </a:solidFill>
              <a:latin typeface="Comfortaa"/>
              <a:ea typeface="Comfortaa"/>
              <a:cs typeface="Comfortaa"/>
              <a:sym typeface="Comfortaa"/>
            </a:endParaRPr>
          </a:p>
          <a:p>
            <a:pPr marL="0" lvl="0" indent="45720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auto init=*s.begin();</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node=init.second;</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mst[node]=true;</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s.erase(s.begin());</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for(auto &amp;i : graph[node]){</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v=i.first;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int weight=i.second;</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if(mst[v]==false &amp;&amp; weight &lt; distance[v]){</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parent[v]=node;</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distance[v]=weight;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s.insert({distance[v],v});</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            	}</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chemeClr val="lt1"/>
                </a:solidFill>
                <a:latin typeface="Comfortaa"/>
                <a:ea typeface="Comfortaa"/>
                <a:cs typeface="Comfortaa"/>
                <a:sym typeface="Comfortaa"/>
              </a:rPr>
              <a:t>}</a:t>
            </a:r>
            <a:endParaRPr sz="800">
              <a:solidFill>
                <a:schemeClr val="lt1"/>
              </a:solidFill>
              <a:latin typeface="Comfortaa"/>
              <a:ea typeface="Comfortaa"/>
              <a:cs typeface="Comfortaa"/>
              <a:sym typeface="Comfortaa"/>
            </a:endParaRPr>
          </a:p>
        </p:txBody>
      </p:sp>
      <p:sp>
        <p:nvSpPr>
          <p:cNvPr id="543" name="Google Shape;543;p44"/>
          <p:cNvSpPr txBox="1"/>
          <p:nvPr>
            <p:ph type="body" idx="4294967295"/>
          </p:nvPr>
        </p:nvSpPr>
        <p:spPr>
          <a:xfrm>
            <a:off x="5244800" y="58975"/>
            <a:ext cx="31485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Output</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pic>
        <p:nvPicPr>
          <p:cNvPr id="544" name="Google Shape;544;p44"/>
          <p:cNvPicPr preferRelativeResize="0"/>
          <p:nvPr/>
        </p:nvPicPr>
        <p:blipFill rotWithShape="1">
          <a:blip r:embed="rId1"/>
          <a:srcRect l="8552" t="5131" r="63743" b="29251"/>
          <a:stretch>
            <a:fillRect/>
          </a:stretch>
        </p:blipFill>
        <p:spPr>
          <a:xfrm>
            <a:off x="5205075" y="791525"/>
            <a:ext cx="3188227" cy="424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548" name="Shape 548"/>
        <p:cNvGrpSpPr/>
        <p:nvPr/>
      </p:nvGrpSpPr>
      <p:grpSpPr>
        <a:xfrm>
          <a:off x="0" y="0"/>
          <a:ext cx="0" cy="0"/>
          <a:chOff x="0" y="0"/>
          <a:chExt cx="0" cy="0"/>
        </a:xfrm>
      </p:grpSpPr>
      <p:pic>
        <p:nvPicPr>
          <p:cNvPr id="549" name="Google Shape;549;p45"/>
          <p:cNvPicPr preferRelativeResize="0"/>
          <p:nvPr/>
        </p:nvPicPr>
        <p:blipFill>
          <a:blip r:embed="rId1"/>
          <a:stretch>
            <a:fillRect/>
          </a:stretch>
        </p:blipFill>
        <p:spPr>
          <a:xfrm>
            <a:off x="0" y="65041"/>
            <a:ext cx="9144000" cy="5078458"/>
          </a:xfrm>
          <a:prstGeom prst="rect">
            <a:avLst/>
          </a:prstGeom>
          <a:noFill/>
          <a:ln>
            <a:noFill/>
          </a:ln>
        </p:spPr>
      </p:pic>
      <p:pic>
        <p:nvPicPr>
          <p:cNvPr id="550" name="Google Shape;550;p45" descr="Piece of duct tape sticking a note to the slide"/>
          <p:cNvPicPr preferRelativeResize="0"/>
          <p:nvPr/>
        </p:nvPicPr>
        <p:blipFill rotWithShape="1">
          <a:blip r:embed="rId2"/>
          <a:srcRect l="9244" t="5926" r="2118" b="10011"/>
          <a:stretch>
            <a:fillRect/>
          </a:stretch>
        </p:blipFill>
        <p:spPr>
          <a:xfrm rot="75972">
            <a:off x="3566291" y="86244"/>
            <a:ext cx="2026495" cy="570186"/>
          </a:xfrm>
          <a:prstGeom prst="rect">
            <a:avLst/>
          </a:prstGeom>
          <a:noFill/>
          <a:ln>
            <a:noFill/>
          </a:ln>
        </p:spPr>
      </p:pic>
      <p:sp>
        <p:nvSpPr>
          <p:cNvPr id="551" name="Google Shape;551;p45"/>
          <p:cNvSpPr txBox="1"/>
          <p:nvPr/>
        </p:nvSpPr>
        <p:spPr>
          <a:xfrm>
            <a:off x="458750" y="686651"/>
            <a:ext cx="8241600" cy="612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5. SHORTEST PATH ALGORITHMS</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552" name="Google Shape;552;p45"/>
          <p:cNvSpPr txBox="1"/>
          <p:nvPr>
            <p:ph type="body" idx="4294967295"/>
          </p:nvPr>
        </p:nvSpPr>
        <p:spPr>
          <a:xfrm>
            <a:off x="890600" y="1673175"/>
            <a:ext cx="7377900" cy="293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000000"/>
                </a:solidFill>
                <a:latin typeface="Comfortaa"/>
                <a:ea typeface="Comfortaa"/>
                <a:cs typeface="Comfortaa"/>
                <a:sym typeface="Comfortaa"/>
              </a:rPr>
              <a:t>In graph theory, the shortest path problem is the problem of finding a path between two vertices (or nodes) in a graph such that the sum of the weights of its constituent edges is minimized.</a:t>
            </a:r>
            <a:endParaRPr sz="1200">
              <a:solidFill>
                <a:srgbClr val="000000"/>
              </a:solidFill>
              <a:latin typeface="Comfortaa"/>
              <a:ea typeface="Comfortaa"/>
              <a:cs typeface="Comfortaa"/>
              <a:sym typeface="Comfortaa"/>
            </a:endParaRPr>
          </a:p>
          <a:p>
            <a:pPr marL="0" lvl="0" indent="0" algn="l" rtl="0">
              <a:spcBef>
                <a:spcPts val="1600"/>
              </a:spcBef>
              <a:spcAft>
                <a:spcPts val="0"/>
              </a:spcAft>
              <a:buNone/>
            </a:pPr>
            <a:r>
              <a:rPr lang="en-GB" sz="1200">
                <a:solidFill>
                  <a:srgbClr val="000000"/>
                </a:solidFill>
                <a:latin typeface="Comfortaa"/>
                <a:ea typeface="Comfortaa"/>
                <a:cs typeface="Comfortaa"/>
                <a:sym typeface="Comfortaa"/>
              </a:rPr>
              <a:t>Some applications of shortest path algorithms are : </a:t>
            </a:r>
            <a:endParaRPr sz="1200">
              <a:solidFill>
                <a:srgbClr val="000000"/>
              </a:solidFill>
              <a:latin typeface="Comfortaa"/>
              <a:ea typeface="Comfortaa"/>
              <a:cs typeface="Comfortaa"/>
              <a:sym typeface="Comfortaa"/>
            </a:endParaRPr>
          </a:p>
          <a:p>
            <a:pPr marL="457200" lvl="0" indent="-342900" algn="l" rtl="0">
              <a:spcBef>
                <a:spcPts val="160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Traffic information systems use Dijkstra’s algorithm in order to track the destination from a given particular source.</a:t>
            </a:r>
            <a:endParaRPr sz="1500" b="1">
              <a:solidFill>
                <a:schemeClr val="dk1"/>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Telephone Network  </a:t>
            </a:r>
            <a:endParaRPr sz="1500" b="1">
              <a:solidFill>
                <a:schemeClr val="dk1"/>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Flight Agenda  </a:t>
            </a:r>
            <a:endParaRPr sz="1500" b="1">
              <a:solidFill>
                <a:schemeClr val="dk1"/>
              </a:solidFill>
              <a:latin typeface="Arial" panose="020B0604020202020204"/>
              <a:ea typeface="Arial" panose="020B0604020202020204"/>
              <a:cs typeface="Arial" panose="020B0604020202020204"/>
              <a:sym typeface="Arial" panose="020B0604020202020204"/>
            </a:endParaRPr>
          </a:p>
          <a:p>
            <a:pPr marL="457200" lvl="0" indent="-342900" algn="l" rtl="0">
              <a:spcBef>
                <a:spcPts val="0"/>
              </a:spcBef>
              <a:spcAft>
                <a:spcPts val="0"/>
              </a:spcAft>
              <a:buClr>
                <a:schemeClr val="dk1"/>
              </a:buClr>
              <a:buSzPts val="1800"/>
              <a:buFont typeface="Raleway" panose="020B0503030101060003"/>
              <a:buChar char="➔"/>
            </a:pPr>
            <a:r>
              <a:rPr lang="en-GB" sz="1500" b="1">
                <a:solidFill>
                  <a:schemeClr val="dk1"/>
                </a:solidFill>
                <a:latin typeface="Arial" panose="020B0604020202020204"/>
                <a:ea typeface="Arial" panose="020B0604020202020204"/>
                <a:cs typeface="Arial" panose="020B0604020202020204"/>
                <a:sym typeface="Arial" panose="020B0604020202020204"/>
              </a:rPr>
              <a:t>OSPF- Open Shortest Path First, used in Internet routing.</a:t>
            </a:r>
            <a:endParaRPr sz="1100">
              <a:solidFill>
                <a:srgbClr val="000000"/>
              </a:solidFill>
              <a:latin typeface="Comfortaa"/>
              <a:ea typeface="Comfortaa"/>
              <a:cs typeface="Comfortaa"/>
              <a:sym typeface="Comfortaa"/>
            </a:endParaRPr>
          </a:p>
          <a:p>
            <a:pPr marL="457200" lvl="0" indent="0" algn="l" rtl="0">
              <a:spcBef>
                <a:spcPts val="0"/>
              </a:spcBef>
              <a:spcAft>
                <a:spcPts val="1000"/>
              </a:spcAft>
              <a:buNone/>
            </a:pPr>
            <a:endParaRPr sz="1200">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556" name="Shape 556"/>
        <p:cNvGrpSpPr/>
        <p:nvPr/>
      </p:nvGrpSpPr>
      <p:grpSpPr>
        <a:xfrm>
          <a:off x="0" y="0"/>
          <a:ext cx="0" cy="0"/>
          <a:chOff x="0" y="0"/>
          <a:chExt cx="0" cy="0"/>
        </a:xfrm>
      </p:grpSpPr>
      <p:sp>
        <p:nvSpPr>
          <p:cNvPr id="557" name="Google Shape;557;p46"/>
          <p:cNvSpPr txBox="1"/>
          <p:nvPr>
            <p:ph type="title"/>
          </p:nvPr>
        </p:nvSpPr>
        <p:spPr>
          <a:xfrm>
            <a:off x="0" y="958100"/>
            <a:ext cx="2502000" cy="4196400"/>
          </a:xfrm>
          <a:prstGeom prst="rect">
            <a:avLst/>
          </a:prstGeom>
        </p:spPr>
        <p:txBody>
          <a:bodyPr spcFirstLastPara="1" wrap="square" lIns="91425" tIns="91425" rIns="91425" bIns="91425" anchor="ctr" anchorCtr="0">
            <a:noAutofit/>
          </a:bodyPr>
          <a:lstStyle/>
          <a:p>
            <a:pPr marL="0" lvl="0" indent="0" algn="l" rtl="0">
              <a:lnSpc>
                <a:spcPct val="80000"/>
              </a:lnSpc>
              <a:spcBef>
                <a:spcPts val="0"/>
              </a:spcBef>
              <a:spcAft>
                <a:spcPts val="0"/>
              </a:spcAft>
              <a:buNone/>
            </a:pPr>
            <a:r>
              <a:rPr lang="en-GB" sz="4200">
                <a:solidFill>
                  <a:schemeClr val="lt2"/>
                </a:solidFill>
              </a:rPr>
              <a:t>Single source and All source Shortest Paths</a:t>
            </a:r>
            <a:endParaRPr sz="4200">
              <a:solidFill>
                <a:schemeClr val="lt2"/>
              </a:solidFill>
            </a:endParaRPr>
          </a:p>
        </p:txBody>
      </p:sp>
      <p:sp>
        <p:nvSpPr>
          <p:cNvPr id="558" name="Google Shape;558;p46"/>
          <p:cNvSpPr/>
          <p:nvPr/>
        </p:nvSpPr>
        <p:spPr>
          <a:xfrm>
            <a:off x="2502050" y="0"/>
            <a:ext cx="6642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46"/>
          <p:cNvSpPr txBox="1"/>
          <p:nvPr/>
        </p:nvSpPr>
        <p:spPr>
          <a:xfrm>
            <a:off x="2986375" y="367775"/>
            <a:ext cx="5637000" cy="47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u="sng">
                <a:solidFill>
                  <a:srgbClr val="E6B8AF"/>
                </a:solidFill>
                <a:latin typeface="Nunito ExtraBold" panose="00000800000000000000"/>
                <a:ea typeface="Nunito ExtraBold" panose="00000800000000000000"/>
                <a:cs typeface="Nunito ExtraBold" panose="00000800000000000000"/>
                <a:sym typeface="Nunito ExtraBold" panose="00000800000000000000"/>
              </a:rPr>
              <a:t>Single source shortest path problem</a:t>
            </a:r>
            <a:r>
              <a:rPr lang="en-GB" sz="1500">
                <a:solidFill>
                  <a:srgbClr val="FFFFFF"/>
                </a:solidFill>
                <a:latin typeface="Nunito" panose="00000500000000000000"/>
                <a:ea typeface="Nunito" panose="00000500000000000000"/>
                <a:cs typeface="Nunito" panose="00000500000000000000"/>
                <a:sym typeface="Nunito" panose="00000500000000000000"/>
              </a:rPr>
              <a:t> computes length of the shortest path from the source to each of the remaining vertices in the graph.</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endParaRPr sz="1500">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r>
              <a:rPr lang="en-GB" sz="1500">
                <a:solidFill>
                  <a:srgbClr val="FFFFFF"/>
                </a:solidFill>
                <a:latin typeface="Nunito" panose="00000500000000000000"/>
                <a:ea typeface="Nunito" panose="00000500000000000000"/>
                <a:cs typeface="Nunito" panose="00000500000000000000"/>
                <a:sym typeface="Nunito" panose="00000500000000000000"/>
              </a:rPr>
              <a:t>Algorithms for single-source shortest path :</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914400" lvl="0" indent="0" algn="l" rtl="0">
              <a:spcBef>
                <a:spcPts val="0"/>
              </a:spcBef>
              <a:spcAft>
                <a:spcPts val="0"/>
              </a:spcAft>
              <a:buNone/>
            </a:pPr>
            <a:endParaRPr sz="1500">
              <a:solidFill>
                <a:srgbClr val="FFFFFF"/>
              </a:solidFill>
              <a:latin typeface="Nunito" panose="00000500000000000000"/>
              <a:ea typeface="Nunito" panose="00000500000000000000"/>
              <a:cs typeface="Nunito" panose="00000500000000000000"/>
              <a:sym typeface="Nunito" panose="00000500000000000000"/>
            </a:endParaRPr>
          </a:p>
          <a:p>
            <a:pPr marL="457200" lvl="0" indent="-323850" algn="l" rtl="0">
              <a:spcBef>
                <a:spcPts val="0"/>
              </a:spcBef>
              <a:spcAft>
                <a:spcPts val="0"/>
              </a:spcAft>
              <a:buClr>
                <a:srgbClr val="FFFFFF"/>
              </a:buClr>
              <a:buSzPct val="50000"/>
              <a:buFont typeface="Nunito" panose="00000500000000000000"/>
              <a:buChar char="●"/>
            </a:pPr>
            <a:r>
              <a:rPr lang="en-GB" sz="1500">
                <a:solidFill>
                  <a:srgbClr val="FFFFFF"/>
                </a:solidFill>
                <a:latin typeface="Nunito" panose="00000500000000000000"/>
                <a:ea typeface="Nunito" panose="00000500000000000000"/>
                <a:cs typeface="Nunito" panose="00000500000000000000"/>
                <a:sym typeface="Nunito" panose="00000500000000000000"/>
              </a:rPr>
              <a:t>Dijkstra Algorithm</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457200" lvl="0" indent="-323850" algn="l" rtl="0">
              <a:spcBef>
                <a:spcPts val="0"/>
              </a:spcBef>
              <a:spcAft>
                <a:spcPts val="0"/>
              </a:spcAft>
              <a:buClr>
                <a:srgbClr val="FFFFFF"/>
              </a:buClr>
              <a:buSzPct val="50000"/>
              <a:buFont typeface="Nunito" panose="00000500000000000000"/>
              <a:buChar char="●"/>
            </a:pPr>
            <a:r>
              <a:rPr lang="en-GB" sz="1500">
                <a:solidFill>
                  <a:srgbClr val="FFFFFF"/>
                </a:solidFill>
                <a:latin typeface="Nunito" panose="00000500000000000000"/>
                <a:ea typeface="Nunito" panose="00000500000000000000"/>
                <a:cs typeface="Nunito" panose="00000500000000000000"/>
                <a:sym typeface="Nunito" panose="00000500000000000000"/>
              </a:rPr>
              <a:t>Bellman Ford Algorithm</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endParaRPr sz="1500">
              <a:solidFill>
                <a:srgbClr val="FFFFFF"/>
              </a:solidFill>
              <a:latin typeface="Comfortaa"/>
              <a:ea typeface="Comfortaa"/>
              <a:cs typeface="Comfortaa"/>
              <a:sym typeface="Comfortaa"/>
            </a:endParaRPr>
          </a:p>
          <a:p>
            <a:pPr marL="0" lvl="0" indent="0" algn="l" rtl="0">
              <a:spcBef>
                <a:spcPts val="0"/>
              </a:spcBef>
              <a:spcAft>
                <a:spcPts val="0"/>
              </a:spcAft>
              <a:buNone/>
            </a:pPr>
            <a:endParaRPr sz="1500">
              <a:solidFill>
                <a:srgbClr val="FFFFFF"/>
              </a:solidFill>
              <a:latin typeface="Comfortaa"/>
              <a:ea typeface="Comfortaa"/>
              <a:cs typeface="Comfortaa"/>
              <a:sym typeface="Comfortaa"/>
            </a:endParaRPr>
          </a:p>
          <a:p>
            <a:pPr marL="0" lvl="0" indent="0" algn="l" rtl="0">
              <a:spcBef>
                <a:spcPts val="0"/>
              </a:spcBef>
              <a:spcAft>
                <a:spcPts val="0"/>
              </a:spcAft>
              <a:buNone/>
            </a:pPr>
            <a:endParaRPr sz="1500">
              <a:solidFill>
                <a:srgbClr val="FFFFFF"/>
              </a:solidFill>
              <a:latin typeface="Comfortaa"/>
              <a:ea typeface="Comfortaa"/>
              <a:cs typeface="Comfortaa"/>
              <a:sym typeface="Comfortaa"/>
            </a:endParaRPr>
          </a:p>
          <a:p>
            <a:pPr marL="0" lvl="0" indent="0" algn="l" rtl="0">
              <a:spcBef>
                <a:spcPts val="0"/>
              </a:spcBef>
              <a:spcAft>
                <a:spcPts val="0"/>
              </a:spcAft>
              <a:buNone/>
            </a:pPr>
            <a:endParaRPr sz="1500">
              <a:solidFill>
                <a:srgbClr val="FFFFFF"/>
              </a:solidFill>
              <a:latin typeface="Comfortaa"/>
              <a:ea typeface="Comfortaa"/>
              <a:cs typeface="Comfortaa"/>
              <a:sym typeface="Comfortaa"/>
            </a:endParaRPr>
          </a:p>
          <a:p>
            <a:pPr marL="0" lvl="0" indent="0" algn="l" rtl="0">
              <a:spcBef>
                <a:spcPts val="0"/>
              </a:spcBef>
              <a:spcAft>
                <a:spcPts val="0"/>
              </a:spcAft>
              <a:buNone/>
            </a:pPr>
            <a:r>
              <a:rPr lang="en-GB" sz="1500" u="sng">
                <a:solidFill>
                  <a:srgbClr val="E6B8AF"/>
                </a:solidFill>
                <a:latin typeface="Nunito ExtraBold" panose="00000800000000000000"/>
                <a:ea typeface="Nunito ExtraBold" panose="00000800000000000000"/>
                <a:cs typeface="Nunito ExtraBold" panose="00000800000000000000"/>
                <a:sym typeface="Nunito ExtraBold" panose="00000800000000000000"/>
              </a:rPr>
              <a:t>The all-pairs shortest path problem</a:t>
            </a:r>
            <a:r>
              <a:rPr lang="en-GB" sz="1200">
                <a:solidFill>
                  <a:srgbClr val="FFFFFF"/>
                </a:solidFill>
                <a:latin typeface="Comfortaa"/>
                <a:ea typeface="Comfortaa"/>
                <a:cs typeface="Comfortaa"/>
                <a:sym typeface="Comfortaa"/>
              </a:rPr>
              <a:t> finds the shortest paths between every pair of vertices </a:t>
            </a:r>
            <a:r>
              <a:rPr lang="en-GB" sz="1200" i="1">
                <a:solidFill>
                  <a:srgbClr val="FFFFFF"/>
                </a:solidFill>
                <a:latin typeface="Comfortaa"/>
                <a:ea typeface="Comfortaa"/>
                <a:cs typeface="Comfortaa"/>
                <a:sym typeface="Comfortaa"/>
              </a:rPr>
              <a:t>u</a:t>
            </a:r>
            <a:r>
              <a:rPr lang="en-GB" sz="1200">
                <a:solidFill>
                  <a:srgbClr val="FFFFFF"/>
                </a:solidFill>
                <a:latin typeface="Comfortaa"/>
                <a:ea typeface="Comfortaa"/>
                <a:cs typeface="Comfortaa"/>
                <a:sym typeface="Comfortaa"/>
              </a:rPr>
              <a:t>, </a:t>
            </a:r>
            <a:r>
              <a:rPr lang="en-GB" sz="1200" i="1">
                <a:solidFill>
                  <a:srgbClr val="FFFFFF"/>
                </a:solidFill>
                <a:latin typeface="Comfortaa"/>
                <a:ea typeface="Comfortaa"/>
                <a:cs typeface="Comfortaa"/>
                <a:sym typeface="Comfortaa"/>
              </a:rPr>
              <a:t>v</a:t>
            </a:r>
            <a:r>
              <a:rPr lang="en-GB" sz="1200">
                <a:solidFill>
                  <a:srgbClr val="FFFFFF"/>
                </a:solidFill>
                <a:latin typeface="Comfortaa"/>
                <a:ea typeface="Comfortaa"/>
                <a:cs typeface="Comfortaa"/>
                <a:sym typeface="Comfortaa"/>
              </a:rPr>
              <a:t> in the graph.</a:t>
            </a:r>
            <a:endParaRPr sz="1200">
              <a:solidFill>
                <a:srgbClr val="FFFFFF"/>
              </a:solidFill>
              <a:latin typeface="Comfortaa"/>
              <a:ea typeface="Comfortaa"/>
              <a:cs typeface="Comfortaa"/>
              <a:sym typeface="Comfortaa"/>
            </a:endParaRPr>
          </a:p>
          <a:p>
            <a:pPr marL="0" lvl="0" indent="0" algn="l" rtl="0">
              <a:spcBef>
                <a:spcPts val="0"/>
              </a:spcBef>
              <a:spcAft>
                <a:spcPts val="0"/>
              </a:spcAft>
              <a:buNone/>
            </a:pPr>
            <a:endParaRPr sz="1200">
              <a:solidFill>
                <a:srgbClr val="FFFFFF"/>
              </a:solidFill>
              <a:latin typeface="Comfortaa"/>
              <a:ea typeface="Comfortaa"/>
              <a:cs typeface="Comfortaa"/>
              <a:sym typeface="Comfortaa"/>
            </a:endParaRPr>
          </a:p>
          <a:p>
            <a:pPr marL="0" lvl="0" indent="0" algn="l" rtl="0">
              <a:spcBef>
                <a:spcPts val="0"/>
              </a:spcBef>
              <a:spcAft>
                <a:spcPts val="0"/>
              </a:spcAft>
              <a:buNone/>
            </a:pPr>
            <a:r>
              <a:rPr lang="en-GB" sz="1500">
                <a:solidFill>
                  <a:srgbClr val="FFFFFF"/>
                </a:solidFill>
                <a:latin typeface="Nunito" panose="00000500000000000000"/>
                <a:ea typeface="Nunito" panose="00000500000000000000"/>
                <a:cs typeface="Nunito" panose="00000500000000000000"/>
                <a:sym typeface="Nunito" panose="00000500000000000000"/>
              </a:rPr>
              <a:t>Algorithms for all-source shortest path :</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endParaRPr sz="1500">
              <a:solidFill>
                <a:srgbClr val="FFFFFF"/>
              </a:solidFill>
              <a:latin typeface="Nunito" panose="00000500000000000000"/>
              <a:ea typeface="Nunito" panose="00000500000000000000"/>
              <a:cs typeface="Nunito" panose="00000500000000000000"/>
              <a:sym typeface="Nunito" panose="00000500000000000000"/>
            </a:endParaRPr>
          </a:p>
          <a:p>
            <a:pPr marL="457200" lvl="0" indent="-323850" algn="l" rtl="0">
              <a:spcBef>
                <a:spcPts val="0"/>
              </a:spcBef>
              <a:spcAft>
                <a:spcPts val="0"/>
              </a:spcAft>
              <a:buClr>
                <a:srgbClr val="FFFFFF"/>
              </a:buClr>
              <a:buSzPct val="50000"/>
              <a:buFont typeface="Nunito" panose="00000500000000000000"/>
              <a:buChar char="●"/>
            </a:pPr>
            <a:r>
              <a:rPr lang="en-GB" sz="1500">
                <a:solidFill>
                  <a:srgbClr val="FFFFFF"/>
                </a:solidFill>
                <a:latin typeface="Nunito" panose="00000500000000000000"/>
                <a:ea typeface="Nunito" panose="00000500000000000000"/>
                <a:cs typeface="Nunito" panose="00000500000000000000"/>
                <a:sym typeface="Nunito" panose="00000500000000000000"/>
              </a:rPr>
              <a:t>Floyd Warshall Algorithm</a:t>
            </a:r>
            <a:endParaRPr sz="1500">
              <a:solidFill>
                <a:srgbClr val="FFFFFF"/>
              </a:solidFill>
              <a:latin typeface="Nunito" panose="00000500000000000000"/>
              <a:ea typeface="Nunito" panose="00000500000000000000"/>
              <a:cs typeface="Nunito" panose="00000500000000000000"/>
              <a:sym typeface="Nunito" panose="00000500000000000000"/>
            </a:endParaRPr>
          </a:p>
          <a:p>
            <a:pPr marL="0" lvl="0" indent="0" algn="l" rtl="0">
              <a:spcBef>
                <a:spcPts val="0"/>
              </a:spcBef>
              <a:spcAft>
                <a:spcPts val="0"/>
              </a:spcAft>
              <a:buNone/>
            </a:pPr>
            <a:endParaRPr sz="1100">
              <a:solidFill>
                <a:srgbClr val="FFFFFF"/>
              </a:solidFill>
              <a:latin typeface="Comfortaa"/>
              <a:ea typeface="Comfortaa"/>
              <a:cs typeface="Comfortaa"/>
              <a:sym typeface="Comforta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alpha val="54189"/>
          </a:srgbClr>
        </a:solidFill>
        <a:effectLst/>
      </p:bgPr>
    </p:bg>
    <p:spTree>
      <p:nvGrpSpPr>
        <p:cNvPr id="563" name="Shape 563"/>
        <p:cNvGrpSpPr/>
        <p:nvPr/>
      </p:nvGrpSpPr>
      <p:grpSpPr>
        <a:xfrm>
          <a:off x="0" y="0"/>
          <a:ext cx="0" cy="0"/>
          <a:chOff x="0" y="0"/>
          <a:chExt cx="0" cy="0"/>
        </a:xfrm>
      </p:grpSpPr>
      <p:sp>
        <p:nvSpPr>
          <p:cNvPr id="564" name="Google Shape;564;p47"/>
          <p:cNvSpPr txBox="1"/>
          <p:nvPr>
            <p:ph type="title"/>
          </p:nvPr>
        </p:nvSpPr>
        <p:spPr>
          <a:xfrm>
            <a:off x="877000" y="1153725"/>
            <a:ext cx="2695800" cy="7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2"/>
                </a:solidFill>
              </a:rPr>
              <a:t>Theory</a:t>
            </a:r>
            <a:endParaRPr sz="4800">
              <a:solidFill>
                <a:schemeClr val="lt2"/>
              </a:solidFill>
            </a:endParaRPr>
          </a:p>
        </p:txBody>
      </p:sp>
      <p:graphicFrame>
        <p:nvGraphicFramePr>
          <p:cNvPr id="565" name="Google Shape;565;p47"/>
          <p:cNvGraphicFramePr/>
          <p:nvPr/>
        </p:nvGraphicFramePr>
        <p:xfrm>
          <a:off x="253575" y="388200"/>
          <a:ext cx="8522700" cy="3000000"/>
        </p:xfrm>
        <a:graphic>
          <a:graphicData uri="http://schemas.openxmlformats.org/drawingml/2006/table">
            <a:tbl>
              <a:tblPr>
                <a:noFill/>
                <a:tableStyleId>{7122F45B-D009-493C-AA8C-407045C023B0}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GB" sz="2200">
                          <a:solidFill>
                            <a:srgbClr val="FFFFFF"/>
                          </a:solidFill>
                        </a:rPr>
                        <a:t>DIJKSTRA’S ALGORITHM</a:t>
                      </a:r>
                      <a:endParaRPr sz="22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r>
            </a:tbl>
          </a:graphicData>
        </a:graphic>
      </p:graphicFrame>
      <p:sp>
        <p:nvSpPr>
          <p:cNvPr id="566" name="Google Shape;566;p47"/>
          <p:cNvSpPr txBox="1"/>
          <p:nvPr>
            <p:ph type="body" idx="1"/>
          </p:nvPr>
        </p:nvSpPr>
        <p:spPr>
          <a:xfrm>
            <a:off x="1258000" y="1949025"/>
            <a:ext cx="6628200" cy="307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Comfortaa"/>
                <a:ea typeface="Comfortaa"/>
                <a:cs typeface="Comfortaa"/>
                <a:sym typeface="Comfortaa"/>
              </a:rPr>
              <a:t>This algorithm finds the path with lowest cost (i.e. the shortest path) between that vertex and every other vertex.</a:t>
            </a:r>
            <a:endParaRPr sz="1400">
              <a:latin typeface="Comfortaa"/>
              <a:ea typeface="Comfortaa"/>
              <a:cs typeface="Comfortaa"/>
              <a:sym typeface="Comfortaa"/>
            </a:endParaRPr>
          </a:p>
          <a:p>
            <a:pPr marL="0" lvl="0" indent="0" algn="l" rtl="0">
              <a:lnSpc>
                <a:spcPct val="80000"/>
              </a:lnSpc>
              <a:spcBef>
                <a:spcPts val="0"/>
              </a:spcBef>
              <a:spcAft>
                <a:spcPts val="0"/>
              </a:spcAft>
              <a:buNone/>
            </a:pPr>
            <a:r>
              <a:rPr lang="en-GB" sz="1400">
                <a:latin typeface="Comfortaa"/>
                <a:ea typeface="Comfortaa"/>
                <a:cs typeface="Comfortaa"/>
                <a:sym typeface="Comfortaa"/>
              </a:rPr>
              <a:t>Works on both directed and undirected graphs. However, all edges must have nonnegative weights. </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Approach</a:t>
            </a:r>
            <a:r>
              <a:rPr lang="en-GB" sz="1400">
                <a:latin typeface="Comfortaa"/>
                <a:ea typeface="Comfortaa"/>
                <a:cs typeface="Comfortaa"/>
                <a:sym typeface="Comfortaa"/>
              </a:rPr>
              <a:t>: Greedy </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Input</a:t>
            </a:r>
            <a:r>
              <a:rPr lang="en-GB" sz="1400">
                <a:latin typeface="Comfortaa"/>
                <a:ea typeface="Comfortaa"/>
                <a:cs typeface="Comfortaa"/>
                <a:sym typeface="Comfortaa"/>
              </a:rPr>
              <a:t>: Weighted graph G={E,V} and source vertex, such that all edge weights are nonnegative </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Output</a:t>
            </a:r>
            <a:r>
              <a:rPr lang="en-GB" sz="1400">
                <a:latin typeface="Comfortaa"/>
                <a:ea typeface="Comfortaa"/>
                <a:cs typeface="Comfortaa"/>
                <a:sym typeface="Comfortaa"/>
              </a:rPr>
              <a:t>: Lengths of shortest paths (or the shortest paths themselves) from a given source vertex to all other vertices</a:t>
            </a:r>
            <a:endParaRPr sz="1400">
              <a:latin typeface="Comfortaa"/>
              <a:ea typeface="Comfortaa"/>
              <a:cs typeface="Comfortaa"/>
              <a:sym typeface="Comfortaa"/>
            </a:endParaRPr>
          </a:p>
          <a:p>
            <a:pPr marL="0" lvl="0" indent="0" algn="l" rtl="0">
              <a:spcBef>
                <a:spcPts val="1600"/>
              </a:spcBef>
              <a:spcAft>
                <a:spcPts val="1600"/>
              </a:spcAft>
              <a:buNone/>
            </a:pPr>
            <a:endParaRPr sz="1400">
              <a:latin typeface="Comfortaa"/>
              <a:ea typeface="Comfortaa"/>
              <a:cs typeface="Comfortaa"/>
              <a:sym typeface="Comforta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70" name="Shape 570"/>
        <p:cNvGrpSpPr/>
        <p:nvPr/>
      </p:nvGrpSpPr>
      <p:grpSpPr>
        <a:xfrm>
          <a:off x="0" y="0"/>
          <a:ext cx="0" cy="0"/>
          <a:chOff x="0" y="0"/>
          <a:chExt cx="0" cy="0"/>
        </a:xfrm>
      </p:grpSpPr>
      <p:pic>
        <p:nvPicPr>
          <p:cNvPr id="571" name="Google Shape;571;p48"/>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572" name="Google Shape;572;p48"/>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48"/>
          <p:cNvSpPr txBox="1"/>
          <p:nvPr/>
        </p:nvSpPr>
        <p:spPr>
          <a:xfrm>
            <a:off x="399160" y="252200"/>
            <a:ext cx="8519400" cy="47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2200" b="1" u="sng">
                <a:solidFill>
                  <a:srgbClr val="F4CCCC"/>
                </a:solidFill>
                <a:latin typeface="Comfortaa"/>
                <a:ea typeface="Comfortaa"/>
                <a:cs typeface="Comfortaa"/>
                <a:sym typeface="Comfortaa"/>
              </a:rPr>
              <a:t>Algorithm</a:t>
            </a:r>
            <a:endParaRPr sz="2200" b="1" u="sng">
              <a:solidFill>
                <a:srgbClr val="F4CCCC"/>
              </a:solidFill>
              <a:latin typeface="Comfortaa"/>
              <a:ea typeface="Comfortaa"/>
              <a:cs typeface="Comfortaa"/>
              <a:sym typeface="Comfortaa"/>
            </a:endParaRPr>
          </a:p>
          <a:p>
            <a:pPr marL="0" lvl="0" indent="0" algn="l" rtl="0">
              <a:lnSpc>
                <a:spcPct val="115000"/>
              </a:lnSpc>
              <a:spcBef>
                <a:spcPts val="1100"/>
              </a:spcBef>
              <a:spcAft>
                <a:spcPts val="0"/>
              </a:spcAft>
              <a:buNone/>
            </a:pPr>
            <a:r>
              <a:rPr lang="en-GB" sz="1800" b="1">
                <a:solidFill>
                  <a:srgbClr val="F4CCCC"/>
                </a:solidFill>
                <a:latin typeface="Comfortaa"/>
                <a:ea typeface="Comfortaa"/>
                <a:cs typeface="Comfortaa"/>
                <a:sym typeface="Comfortaa"/>
              </a:rPr>
              <a:t>This algorithm uses a set of pairs instead of priority queue as a set always stores the sorted order of elements.</a:t>
            </a:r>
            <a:endParaRPr sz="1800" b="1">
              <a:solidFill>
                <a:srgbClr val="F4CCCC"/>
              </a:solidFill>
              <a:latin typeface="Comfortaa"/>
              <a:ea typeface="Comfortaa"/>
              <a:cs typeface="Comfortaa"/>
              <a:sym typeface="Comfortaa"/>
            </a:endParaRPr>
          </a:p>
          <a:p>
            <a:pPr marL="457200" lvl="0" indent="-298450" algn="l" rtl="0">
              <a:lnSpc>
                <a:spcPct val="115000"/>
              </a:lnSpc>
              <a:spcBef>
                <a:spcPts val="110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Set all vertices distances = infinity except for the source vertex, set the source distance = 0.</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Push the source vertex in a set of pairs in the form (distance , vertex), as the comparison in the set will be according to vertices distances.</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Remove the first vertex from the set as it always gives the minimum weight edge (at first the popped vertex = source).</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Update the distances of the connected vertices to the popped vertex in case of "current vertex distance + edge weight &lt; next vertex distance", then push the vertex</a:t>
            </a:r>
            <a:br>
              <a:rPr lang="en-GB">
                <a:solidFill>
                  <a:srgbClr val="FFFFFF"/>
                </a:solidFill>
                <a:latin typeface="Comfortaa Regular"/>
                <a:ea typeface="Comfortaa Regular"/>
                <a:cs typeface="Comfortaa Regular"/>
                <a:sym typeface="Comfortaa Regular"/>
              </a:rPr>
            </a:br>
            <a:r>
              <a:rPr lang="en-GB">
                <a:solidFill>
                  <a:srgbClr val="FFFFFF"/>
                </a:solidFill>
                <a:latin typeface="Comfortaa Regular"/>
                <a:ea typeface="Comfortaa Regular"/>
                <a:cs typeface="Comfortaa Regular"/>
                <a:sym typeface="Comfortaa Regular"/>
              </a:rPr>
              <a:t> with the new distance to the set.</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If the removed vertex is visited before, just continue without using it.</a:t>
            </a:r>
            <a:endParaRPr>
              <a:solidFill>
                <a:srgbClr val="FFFFFF"/>
              </a:solidFill>
              <a:latin typeface="Comfortaa Regular"/>
              <a:ea typeface="Comfortaa Regular"/>
              <a:cs typeface="Comfortaa Regular"/>
              <a:sym typeface="Comfortaa Regular"/>
            </a:endParaRPr>
          </a:p>
          <a:p>
            <a:pPr marL="457200" lvl="0" indent="-298450" algn="l" rtl="0">
              <a:lnSpc>
                <a:spcPct val="115000"/>
              </a:lnSpc>
              <a:spcBef>
                <a:spcPts val="0"/>
              </a:spcBef>
              <a:spcAft>
                <a:spcPts val="0"/>
              </a:spcAft>
              <a:buClr>
                <a:srgbClr val="FFFFFF"/>
              </a:buClr>
              <a:buSzPts val="1100"/>
              <a:buFont typeface="Comfortaa Regular"/>
              <a:buAutoNum type="arabicPeriod"/>
            </a:pPr>
            <a:r>
              <a:rPr lang="en-GB">
                <a:solidFill>
                  <a:srgbClr val="FFFFFF"/>
                </a:solidFill>
                <a:latin typeface="Comfortaa Regular"/>
                <a:ea typeface="Comfortaa Regular"/>
                <a:cs typeface="Comfortaa Regular"/>
                <a:sym typeface="Comfortaa Regular"/>
              </a:rPr>
              <a:t>Apply the same algorithm again until the set is empty.</a:t>
            </a:r>
            <a:endParaRPr>
              <a:solidFill>
                <a:srgbClr val="FFFFFF"/>
              </a:solidFill>
              <a:latin typeface="Comfortaa Regular"/>
              <a:ea typeface="Comfortaa Regular"/>
              <a:cs typeface="Comfortaa Regular"/>
              <a:sym typeface="Comfortaa Regular"/>
            </a:endParaRPr>
          </a:p>
          <a:p>
            <a:pPr marL="457200" lvl="0" indent="0" algn="l" rtl="0">
              <a:lnSpc>
                <a:spcPct val="115000"/>
              </a:lnSpc>
              <a:spcBef>
                <a:spcPts val="1100"/>
              </a:spcBef>
              <a:spcAft>
                <a:spcPts val="0"/>
              </a:spcAft>
              <a:buNone/>
            </a:pPr>
            <a:endParaRPr>
              <a:solidFill>
                <a:srgbClr val="FFFFFF"/>
              </a:solidFill>
              <a:latin typeface="Comfortaa Regular"/>
              <a:ea typeface="Comfortaa Regular"/>
              <a:cs typeface="Comfortaa Regular"/>
              <a:sym typeface="Comfortaa Regular"/>
            </a:endParaRPr>
          </a:p>
          <a:p>
            <a:pPr marL="0" lvl="0" indent="0" algn="l" rtl="0">
              <a:spcBef>
                <a:spcPts val="1100"/>
              </a:spcBef>
              <a:spcAft>
                <a:spcPts val="0"/>
              </a:spcAft>
              <a:buNone/>
            </a:pPr>
            <a:endParaRPr>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577" name="Shape 577"/>
        <p:cNvGrpSpPr/>
        <p:nvPr/>
      </p:nvGrpSpPr>
      <p:grpSpPr>
        <a:xfrm>
          <a:off x="0" y="0"/>
          <a:ext cx="0" cy="0"/>
          <a:chOff x="0" y="0"/>
          <a:chExt cx="0" cy="0"/>
        </a:xfrm>
      </p:grpSpPr>
      <p:pic>
        <p:nvPicPr>
          <p:cNvPr id="578" name="Google Shape;578;p49"/>
          <p:cNvPicPr preferRelativeResize="0"/>
          <p:nvPr/>
        </p:nvPicPr>
        <p:blipFill rotWithShape="1">
          <a:blip r:embed="rId1"/>
          <a:srcRect b="52676"/>
          <a:stretch>
            <a:fillRect/>
          </a:stretch>
        </p:blipFill>
        <p:spPr>
          <a:xfrm>
            <a:off x="0" y="135775"/>
            <a:ext cx="4572000" cy="4841649"/>
          </a:xfrm>
          <a:prstGeom prst="rect">
            <a:avLst/>
          </a:prstGeom>
          <a:noFill/>
          <a:ln>
            <a:noFill/>
          </a:ln>
        </p:spPr>
      </p:pic>
      <p:pic>
        <p:nvPicPr>
          <p:cNvPr id="579" name="Google Shape;579;p49"/>
          <p:cNvPicPr preferRelativeResize="0"/>
          <p:nvPr/>
        </p:nvPicPr>
        <p:blipFill rotWithShape="1">
          <a:blip r:embed="rId1"/>
          <a:srcRect t="47415"/>
          <a:stretch>
            <a:fillRect/>
          </a:stretch>
        </p:blipFill>
        <p:spPr>
          <a:xfrm>
            <a:off x="4572000" y="135775"/>
            <a:ext cx="4572000" cy="48416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583" name="Shape 583"/>
        <p:cNvGrpSpPr/>
        <p:nvPr/>
      </p:nvGrpSpPr>
      <p:grpSpPr>
        <a:xfrm>
          <a:off x="0" y="0"/>
          <a:ext cx="0" cy="0"/>
          <a:chOff x="0" y="0"/>
          <a:chExt cx="0" cy="0"/>
        </a:xfrm>
      </p:grpSpPr>
      <p:sp>
        <p:nvSpPr>
          <p:cNvPr id="584" name="Google Shape;584;p50"/>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50"/>
          <p:cNvSpPr/>
          <p:nvPr/>
        </p:nvSpPr>
        <p:spPr>
          <a:xfrm>
            <a:off x="339600" y="1167725"/>
            <a:ext cx="27807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50"/>
          <p:cNvSpPr/>
          <p:nvPr/>
        </p:nvSpPr>
        <p:spPr>
          <a:xfrm>
            <a:off x="3299801" y="1167725"/>
            <a:ext cx="5450100" cy="3711600"/>
          </a:xfrm>
          <a:prstGeom prst="wedgeRectCallout">
            <a:avLst>
              <a:gd name="adj1" fmla="val -20325"/>
              <a:gd name="adj2" fmla="val -606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50"/>
          <p:cNvSpPr txBox="1"/>
          <p:nvPr>
            <p:ph type="title"/>
          </p:nvPr>
        </p:nvSpPr>
        <p:spPr>
          <a:xfrm>
            <a:off x="495825" y="2016150"/>
            <a:ext cx="2481600" cy="27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latin typeface="Comfortaa"/>
                <a:ea typeface="Comfortaa"/>
                <a:cs typeface="Comfortaa"/>
                <a:sym typeface="Comfortaa"/>
              </a:rPr>
              <a:t>Time complexity of Dijkstra’s Algorithm</a:t>
            </a:r>
            <a:endParaRPr sz="1800" b="0">
              <a:latin typeface="Comfortaa"/>
              <a:ea typeface="Comfortaa"/>
              <a:cs typeface="Comfortaa"/>
              <a:sym typeface="Comfortaa"/>
            </a:endParaRPr>
          </a:p>
          <a:p>
            <a:pPr marL="0" lvl="0" indent="0" algn="ctr" rtl="0">
              <a:lnSpc>
                <a:spcPct val="115000"/>
              </a:lnSpc>
              <a:spcBef>
                <a:spcPts val="1200"/>
              </a:spcBef>
              <a:spcAft>
                <a:spcPts val="0"/>
              </a:spcAft>
              <a:buNone/>
            </a:pPr>
            <a:r>
              <a:rPr lang="en-GB" sz="1800" b="0">
                <a:latin typeface="Comfortaa"/>
                <a:ea typeface="Comfortaa"/>
                <a:cs typeface="Comfortaa"/>
                <a:sym typeface="Comfortaa"/>
              </a:rPr>
              <a:t>= O(V</a:t>
            </a:r>
            <a:r>
              <a:rPr lang="en-GB" sz="1800" b="0" baseline="30000">
                <a:latin typeface="Comfortaa"/>
                <a:ea typeface="Comfortaa"/>
                <a:cs typeface="Comfortaa"/>
                <a:sym typeface="Comfortaa"/>
              </a:rPr>
              <a:t>2</a:t>
            </a:r>
            <a:r>
              <a:rPr lang="en-GB" sz="1800" b="0">
                <a:latin typeface="Comfortaa"/>
                <a:ea typeface="Comfortaa"/>
                <a:cs typeface="Comfortaa"/>
                <a:sym typeface="Comfortaa"/>
              </a:rPr>
              <a:t>) </a:t>
            </a:r>
            <a:endParaRPr sz="1800" b="0">
              <a:latin typeface="Comfortaa"/>
              <a:ea typeface="Comfortaa"/>
              <a:cs typeface="Comfortaa"/>
              <a:sym typeface="Comfortaa"/>
            </a:endParaRPr>
          </a:p>
          <a:p>
            <a:pPr marL="0" lvl="0" indent="0" algn="l" rtl="0">
              <a:lnSpc>
                <a:spcPct val="115000"/>
              </a:lnSpc>
              <a:spcBef>
                <a:spcPts val="1100"/>
              </a:spcBef>
              <a:spcAft>
                <a:spcPts val="0"/>
              </a:spcAft>
              <a:buNone/>
            </a:pPr>
            <a:r>
              <a:rPr lang="en-GB" sz="1800" b="0">
                <a:latin typeface="Comfortaa"/>
                <a:ea typeface="Comfortaa"/>
                <a:cs typeface="Comfortaa"/>
                <a:sym typeface="Comfortaa"/>
              </a:rPr>
              <a:t>but with sets or min-priority queue it drops down to .  O(ElogE)</a:t>
            </a:r>
            <a:endParaRPr sz="1800" b="0">
              <a:latin typeface="Comfortaa"/>
              <a:ea typeface="Comfortaa"/>
              <a:cs typeface="Comfortaa"/>
              <a:sym typeface="Comfortaa"/>
            </a:endParaRPr>
          </a:p>
          <a:p>
            <a:pPr marL="0" lvl="0" indent="0" algn="l" rtl="0">
              <a:spcBef>
                <a:spcPts val="1100"/>
              </a:spcBef>
              <a:spcAft>
                <a:spcPts val="1200"/>
              </a:spcAft>
              <a:buNone/>
            </a:pPr>
            <a:endParaRPr sz="2100"/>
          </a:p>
        </p:txBody>
      </p:sp>
      <p:sp>
        <p:nvSpPr>
          <p:cNvPr id="588" name="Google Shape;588;p50"/>
          <p:cNvSpPr txBox="1"/>
          <p:nvPr>
            <p:ph type="title"/>
          </p:nvPr>
        </p:nvSpPr>
        <p:spPr>
          <a:xfrm>
            <a:off x="3360125" y="1932900"/>
            <a:ext cx="5150700" cy="29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b="0">
                <a:latin typeface="Comfortaa"/>
                <a:ea typeface="Comfortaa"/>
                <a:cs typeface="Comfortaa"/>
                <a:sym typeface="Comfortaa"/>
              </a:rPr>
              <a:t>function dijkstra(G, S)</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for each vertex V in G</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distance[V] &lt;- infinite</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parent[V] &lt;- NULL</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If V != S, add V to Set of Pairs Q</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distance[S] &lt;- 0</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while Q IS NOT EMPTY</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U &lt;- remove first element from Q</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for each unvisited neighbour V of U</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tempDistance &lt;- distance[U] + edge_weight(U, V)</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if tempDistance &lt; distance[V]</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distance[V] &lt;- tempDistance</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parent[V] &lt;- U</a:t>
            </a:r>
            <a:endParaRPr sz="1200" b="0">
              <a:latin typeface="Comfortaa"/>
              <a:ea typeface="Comfortaa"/>
              <a:cs typeface="Comfortaa"/>
              <a:sym typeface="Comfortaa"/>
            </a:endParaRPr>
          </a:p>
          <a:p>
            <a:pPr marL="0" lvl="0" indent="0" algn="l" rtl="0">
              <a:spcBef>
                <a:spcPts val="0"/>
              </a:spcBef>
              <a:spcAft>
                <a:spcPts val="0"/>
              </a:spcAft>
              <a:buNone/>
            </a:pPr>
            <a:r>
              <a:rPr lang="en-GB" sz="1200" b="0">
                <a:latin typeface="Comfortaa"/>
                <a:ea typeface="Comfortaa"/>
                <a:cs typeface="Comfortaa"/>
                <a:sym typeface="Comfortaa"/>
              </a:rPr>
              <a:t>    return distance[ ], parent[ ]</a:t>
            </a:r>
            <a:endParaRPr sz="1200" b="0">
              <a:latin typeface="Comfortaa"/>
              <a:ea typeface="Comfortaa"/>
              <a:cs typeface="Comfortaa"/>
              <a:sym typeface="Comfortaa"/>
            </a:endParaRPr>
          </a:p>
          <a:p>
            <a:pPr marL="0" lvl="0" indent="0" algn="l" rtl="0">
              <a:spcBef>
                <a:spcPts val="0"/>
              </a:spcBef>
              <a:spcAft>
                <a:spcPts val="0"/>
              </a:spcAft>
              <a:buNone/>
            </a:pPr>
            <a:endParaRPr sz="1100" b="0">
              <a:latin typeface="Comfortaa"/>
              <a:ea typeface="Comfortaa"/>
              <a:cs typeface="Comfortaa"/>
              <a:sym typeface="Comfortaa"/>
            </a:endParaRPr>
          </a:p>
          <a:p>
            <a:pPr marL="0" lvl="0" indent="0" algn="l" rtl="0">
              <a:spcBef>
                <a:spcPts val="0"/>
              </a:spcBef>
              <a:spcAft>
                <a:spcPts val="0"/>
              </a:spcAft>
              <a:buNone/>
            </a:pPr>
            <a:endParaRPr sz="1100" b="0"/>
          </a:p>
        </p:txBody>
      </p:sp>
      <p:sp>
        <p:nvSpPr>
          <p:cNvPr id="589" name="Google Shape;589;p50"/>
          <p:cNvSpPr txBox="1"/>
          <p:nvPr/>
        </p:nvSpPr>
        <p:spPr>
          <a:xfrm>
            <a:off x="1183575" y="85400"/>
            <a:ext cx="6305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FFFF"/>
                </a:solidFill>
                <a:latin typeface="Comfortaa"/>
                <a:ea typeface="Comfortaa"/>
                <a:cs typeface="Comfortaa"/>
                <a:sym typeface="Comfortaa"/>
              </a:rPr>
              <a:t>PSEUDOCODE AND TIME COMPLEXITY</a:t>
            </a:r>
            <a:endParaRPr sz="2300" b="1">
              <a:solidFill>
                <a:srgbClr val="FFFFFF"/>
              </a:solidFill>
              <a:latin typeface="Comfortaa"/>
              <a:ea typeface="Comfortaa"/>
              <a:cs typeface="Comfortaa"/>
              <a:sym typeface="Comfortaa"/>
            </a:endParaRPr>
          </a:p>
        </p:txBody>
      </p:sp>
      <p:sp>
        <p:nvSpPr>
          <p:cNvPr id="590" name="Google Shape;590;p50"/>
          <p:cNvSpPr txBox="1"/>
          <p:nvPr/>
        </p:nvSpPr>
        <p:spPr>
          <a:xfrm>
            <a:off x="647325" y="14259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Time Complexity</a:t>
            </a:r>
            <a:endParaRPr sz="1800" b="1" u="sng">
              <a:solidFill>
                <a:srgbClr val="434343"/>
              </a:solidFill>
              <a:latin typeface="Comfortaa"/>
              <a:ea typeface="Comfortaa"/>
              <a:cs typeface="Comfortaa"/>
              <a:sym typeface="Comfortaa"/>
            </a:endParaRPr>
          </a:p>
        </p:txBody>
      </p:sp>
      <p:sp>
        <p:nvSpPr>
          <p:cNvPr id="591" name="Google Shape;591;p50"/>
          <p:cNvSpPr txBox="1"/>
          <p:nvPr/>
        </p:nvSpPr>
        <p:spPr>
          <a:xfrm>
            <a:off x="4957475" y="1349025"/>
            <a:ext cx="16875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Pseudocode</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595" name="Shape 595"/>
        <p:cNvGrpSpPr/>
        <p:nvPr/>
      </p:nvGrpSpPr>
      <p:grpSpPr>
        <a:xfrm>
          <a:off x="0" y="0"/>
          <a:ext cx="0" cy="0"/>
          <a:chOff x="0" y="0"/>
          <a:chExt cx="0" cy="0"/>
        </a:xfrm>
      </p:grpSpPr>
      <p:sp>
        <p:nvSpPr>
          <p:cNvPr id="596" name="Google Shape;596;p51"/>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51"/>
          <p:cNvSpPr txBox="1"/>
          <p:nvPr>
            <p:ph type="body" idx="4294967295"/>
          </p:nvPr>
        </p:nvSpPr>
        <p:spPr>
          <a:xfrm>
            <a:off x="363875" y="58975"/>
            <a:ext cx="4258500" cy="508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void dijsktra(int src){</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vector&lt;int&gt; distance(V,INT_MAX);</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distance[src]=0;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set&lt;pair&lt;int,int&gt;&gt; s;</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s.insert({0,src});</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while(!s.empty())</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auto init=*s.begin();</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node=init.second;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dis=init.first;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s.erase(s.begin());</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for(auto &amp;i : graph[node]){</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if(dis+i.second &lt; distance[i.first]){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dest= i.first;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auto f=s.find({distance[dest],dest});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if(f!=s.end())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s.erase(f);</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distance[dest]=dis+i.second;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s.insert({distance[dest],dest});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7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500">
              <a:solidFill>
                <a:schemeClr val="lt1"/>
              </a:solidFill>
              <a:latin typeface="Comfortaa"/>
              <a:ea typeface="Comfortaa"/>
              <a:cs typeface="Comfortaa"/>
              <a:sym typeface="Comfortaa"/>
            </a:endParaRPr>
          </a:p>
        </p:txBody>
      </p:sp>
      <p:sp>
        <p:nvSpPr>
          <p:cNvPr id="598" name="Google Shape;598;p51"/>
          <p:cNvSpPr txBox="1"/>
          <p:nvPr>
            <p:ph type="body" idx="4294967295"/>
          </p:nvPr>
        </p:nvSpPr>
        <p:spPr>
          <a:xfrm>
            <a:off x="5244800" y="58975"/>
            <a:ext cx="31485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Output</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pic>
        <p:nvPicPr>
          <p:cNvPr id="599" name="Google Shape;599;p51"/>
          <p:cNvPicPr preferRelativeResize="0"/>
          <p:nvPr/>
        </p:nvPicPr>
        <p:blipFill rotWithShape="1">
          <a:blip r:embed="rId1"/>
          <a:srcRect l="8644" t="1295" r="63251" b="27928"/>
          <a:stretch>
            <a:fillRect/>
          </a:stretch>
        </p:blipFill>
        <p:spPr>
          <a:xfrm>
            <a:off x="5354424" y="710875"/>
            <a:ext cx="3038875" cy="43045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299" name="Shape 299"/>
        <p:cNvGrpSpPr/>
        <p:nvPr/>
      </p:nvGrpSpPr>
      <p:grpSpPr>
        <a:xfrm>
          <a:off x="0" y="0"/>
          <a:ext cx="0" cy="0"/>
          <a:chOff x="0" y="0"/>
          <a:chExt cx="0" cy="0"/>
        </a:xfrm>
      </p:grpSpPr>
      <p:sp>
        <p:nvSpPr>
          <p:cNvPr id="300" name="Google Shape;300;p16"/>
          <p:cNvSpPr txBox="1"/>
          <p:nvPr>
            <p:ph type="title"/>
          </p:nvPr>
        </p:nvSpPr>
        <p:spPr>
          <a:xfrm>
            <a:off x="283100" y="176850"/>
            <a:ext cx="8631600" cy="230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Directed Vs. Undirected Graphs </a:t>
            </a:r>
            <a:endParaRPr lang="en-GB"/>
          </a:p>
          <a:p>
            <a:pPr marL="0" lvl="0" indent="0" algn="l" rtl="0">
              <a:spcBef>
                <a:spcPts val="0"/>
              </a:spcBef>
              <a:spcAft>
                <a:spcPts val="0"/>
              </a:spcAft>
              <a:buNone/>
            </a:pPr>
            <a:endParaRPr sz="2400" b="0">
              <a:solidFill>
                <a:schemeClr val="accent5"/>
              </a:solidFill>
            </a:endParaRPr>
          </a:p>
          <a:p>
            <a:pPr marL="0" lvl="0" indent="0" algn="l" rtl="0">
              <a:spcBef>
                <a:spcPts val="0"/>
              </a:spcBef>
              <a:spcAft>
                <a:spcPts val="0"/>
              </a:spcAft>
              <a:buNone/>
            </a:pPr>
            <a:r>
              <a:rPr lang="en-GB" sz="2000" b="0" u="sng">
                <a:solidFill>
                  <a:schemeClr val="accent5"/>
                </a:solidFill>
              </a:rPr>
              <a:t>Undirected graph</a:t>
            </a:r>
            <a:r>
              <a:rPr lang="en-GB" sz="2000" b="0">
                <a:solidFill>
                  <a:schemeClr val="accent5"/>
                </a:solidFill>
              </a:rPr>
              <a:t> – all edges are undirected </a:t>
            </a:r>
            <a:endParaRPr sz="2000" b="0">
              <a:solidFill>
                <a:schemeClr val="accent5"/>
              </a:solidFill>
            </a:endParaRPr>
          </a:p>
          <a:p>
            <a:pPr marL="0" lvl="0" indent="0" algn="l" rtl="0">
              <a:spcBef>
                <a:spcPts val="0"/>
              </a:spcBef>
              <a:spcAft>
                <a:spcPts val="0"/>
              </a:spcAft>
              <a:buNone/>
            </a:pPr>
            <a:r>
              <a:rPr lang="en-GB" sz="2000" b="0">
                <a:solidFill>
                  <a:schemeClr val="accent5"/>
                </a:solidFill>
              </a:rPr>
              <a:t>	</a:t>
            </a:r>
            <a:r>
              <a:rPr lang="en-GB" sz="1600" b="0">
                <a:solidFill>
                  <a:schemeClr val="accent5"/>
                </a:solidFill>
              </a:rPr>
              <a:t>Undirected edge has no orientation (no arrow head)</a:t>
            </a:r>
            <a:endParaRPr sz="1600" b="0">
              <a:solidFill>
                <a:schemeClr val="accent5"/>
              </a:solidFill>
            </a:endParaRPr>
          </a:p>
          <a:p>
            <a:pPr marL="0" lvl="0" indent="0" algn="l" rtl="0">
              <a:spcBef>
                <a:spcPts val="0"/>
              </a:spcBef>
              <a:spcAft>
                <a:spcPts val="0"/>
              </a:spcAft>
              <a:buNone/>
            </a:pPr>
            <a:r>
              <a:rPr lang="en-GB" sz="2000" b="0" u="sng">
                <a:solidFill>
                  <a:schemeClr val="accent5"/>
                </a:solidFill>
              </a:rPr>
              <a:t>Directed graph</a:t>
            </a:r>
            <a:r>
              <a:rPr lang="en-GB" sz="2000" b="0">
                <a:solidFill>
                  <a:schemeClr val="accent5"/>
                </a:solidFill>
              </a:rPr>
              <a:t> – all edges are directed </a:t>
            </a:r>
            <a:endParaRPr sz="2000" b="0">
              <a:solidFill>
                <a:schemeClr val="accent5"/>
              </a:solidFill>
            </a:endParaRPr>
          </a:p>
          <a:p>
            <a:pPr marL="0" lvl="0" indent="0" algn="l" rtl="0">
              <a:spcBef>
                <a:spcPts val="0"/>
              </a:spcBef>
              <a:spcAft>
                <a:spcPts val="0"/>
              </a:spcAft>
              <a:buNone/>
            </a:pPr>
            <a:r>
              <a:rPr lang="en-GB" sz="2000" b="0">
                <a:solidFill>
                  <a:schemeClr val="accent5"/>
                </a:solidFill>
              </a:rPr>
              <a:t>	</a:t>
            </a:r>
            <a:r>
              <a:rPr lang="en-GB" sz="1600" b="0">
                <a:solidFill>
                  <a:schemeClr val="accent5"/>
                </a:solidFill>
              </a:rPr>
              <a:t>Directed edge has an orientation (has an arrow head)</a:t>
            </a:r>
            <a:endParaRPr sz="1600" b="0">
              <a:solidFill>
                <a:schemeClr val="accent5"/>
              </a:solidFill>
            </a:endParaRPr>
          </a:p>
          <a:p>
            <a:pPr marL="0" lvl="0" indent="0" algn="l" rtl="0">
              <a:spcBef>
                <a:spcPts val="0"/>
              </a:spcBef>
              <a:spcAft>
                <a:spcPts val="0"/>
              </a:spcAft>
              <a:buNone/>
            </a:pPr>
            <a:endParaRPr sz="1600" b="0">
              <a:solidFill>
                <a:schemeClr val="accent5"/>
              </a:solidFill>
            </a:endParaRPr>
          </a:p>
        </p:txBody>
      </p:sp>
      <p:grpSp>
        <p:nvGrpSpPr>
          <p:cNvPr id="301" name="Google Shape;301;p16"/>
          <p:cNvGrpSpPr/>
          <p:nvPr/>
        </p:nvGrpSpPr>
        <p:grpSpPr>
          <a:xfrm>
            <a:off x="6428926" y="939158"/>
            <a:ext cx="2723476" cy="3439834"/>
            <a:chOff x="6927057" y="612584"/>
            <a:chExt cx="2212050" cy="2576655"/>
          </a:xfrm>
        </p:grpSpPr>
        <p:pic>
          <p:nvPicPr>
            <p:cNvPr id="302" name="Google Shape;302;p16"/>
            <p:cNvPicPr preferRelativeResize="0"/>
            <p:nvPr/>
          </p:nvPicPr>
          <p:blipFill>
            <a:blip r:embed="rId1"/>
            <a:stretch>
              <a:fillRect/>
            </a:stretch>
          </p:blipFill>
          <p:spPr>
            <a:xfrm>
              <a:off x="6927057" y="684245"/>
              <a:ext cx="2212050" cy="2504994"/>
            </a:xfrm>
            <a:prstGeom prst="rect">
              <a:avLst/>
            </a:prstGeom>
            <a:noFill/>
            <a:ln>
              <a:noFill/>
            </a:ln>
          </p:spPr>
        </p:pic>
        <p:pic>
          <p:nvPicPr>
            <p:cNvPr id="303" name="Google Shape;303;p16" descr="Piece of duct tape sticking a note to the slide"/>
            <p:cNvPicPr preferRelativeResize="0"/>
            <p:nvPr/>
          </p:nvPicPr>
          <p:blipFill rotWithShape="1">
            <a:blip r:embed="rId2"/>
            <a:srcRect l="9244" t="5926" r="2118" b="10011"/>
            <a:stretch>
              <a:fillRect/>
            </a:stretch>
          </p:blipFill>
          <p:spPr>
            <a:xfrm rot="154837">
              <a:off x="7372890" y="636691"/>
              <a:ext cx="1077254" cy="285194"/>
            </a:xfrm>
            <a:prstGeom prst="rect">
              <a:avLst/>
            </a:prstGeom>
            <a:noFill/>
            <a:ln>
              <a:noFill/>
            </a:ln>
          </p:spPr>
        </p:pic>
        <p:sp>
          <p:nvSpPr>
            <p:cNvPr id="304" name="Google Shape;304;p16"/>
            <p:cNvSpPr txBox="1"/>
            <p:nvPr/>
          </p:nvSpPr>
          <p:spPr>
            <a:xfrm>
              <a:off x="7030701" y="1043387"/>
              <a:ext cx="20298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b="1" u="sng">
                  <a:solidFill>
                    <a:schemeClr val="dk1"/>
                  </a:solidFill>
                  <a:latin typeface="Raleway" panose="020B0503030101060003"/>
                  <a:ea typeface="Raleway" panose="020B0503030101060003"/>
                  <a:cs typeface="Raleway" panose="020B0503030101060003"/>
                  <a:sym typeface="Raleway" panose="020B0503030101060003"/>
                </a:rPr>
                <a:t>Note</a:t>
              </a:r>
              <a:endParaRPr b="1" u="sng">
                <a:solidFill>
                  <a:schemeClr val="dk1"/>
                </a:solidFill>
                <a:latin typeface="Raleway" panose="020B0503030101060003"/>
                <a:ea typeface="Raleway" panose="020B0503030101060003"/>
                <a:cs typeface="Raleway" panose="020B0503030101060003"/>
                <a:sym typeface="Raleway" panose="020B0503030101060003"/>
              </a:endParaRPr>
            </a:p>
            <a:p>
              <a:pPr marL="0" lvl="0" indent="0" algn="l" rtl="0">
                <a:spcBef>
                  <a:spcPts val="800"/>
                </a:spcBef>
                <a:spcAft>
                  <a:spcPts val="0"/>
                </a:spcAft>
                <a:buClr>
                  <a:schemeClr val="dk2"/>
                </a:buClr>
                <a:buSzPts val="1100"/>
                <a:buFont typeface="Arial" panose="020B0604020202020204"/>
                <a:buNone/>
              </a:pPr>
              <a:r>
                <a:rPr lang="en-GB" sz="1300">
                  <a:latin typeface="Raleway" panose="020B0503030101060003"/>
                  <a:ea typeface="Raleway" panose="020B0503030101060003"/>
                  <a:cs typeface="Raleway" panose="020B0503030101060003"/>
                  <a:sym typeface="Raleway" panose="020B0503030101060003"/>
                </a:rPr>
                <a:t>Maximum number of edges in a directed graph is twice the maximum number of edges that can be present in an undirected graph.</a:t>
              </a:r>
              <a:endParaRPr sz="1300">
                <a:latin typeface="Raleway" panose="020B0503030101060003"/>
                <a:ea typeface="Raleway" panose="020B0503030101060003"/>
                <a:cs typeface="Raleway" panose="020B0503030101060003"/>
                <a:sym typeface="Raleway" panose="020B0503030101060003"/>
              </a:endParaRPr>
            </a:p>
            <a:p>
              <a:pPr marL="0" lvl="0" indent="0" algn="l" rtl="0">
                <a:spcBef>
                  <a:spcPts val="800"/>
                </a:spcBef>
                <a:spcAft>
                  <a:spcPts val="0"/>
                </a:spcAft>
                <a:buClr>
                  <a:schemeClr val="dk2"/>
                </a:buClr>
                <a:buSzPts val="1100"/>
                <a:buFont typeface="Arial" panose="020B0604020202020204"/>
                <a:buNone/>
              </a:pPr>
              <a:r>
                <a:rPr lang="en-GB" sz="1300" b="1">
                  <a:latin typeface="Raleway" panose="020B0503030101060003"/>
                  <a:ea typeface="Raleway" panose="020B0503030101060003"/>
                  <a:cs typeface="Raleway" panose="020B0503030101060003"/>
                  <a:sym typeface="Raleway" panose="020B0503030101060003"/>
                </a:rPr>
                <a:t>Directed Graph : n*(n-1)</a:t>
              </a:r>
              <a:endParaRPr sz="1300" b="1">
                <a:latin typeface="Raleway" panose="020B0503030101060003"/>
                <a:ea typeface="Raleway" panose="020B0503030101060003"/>
                <a:cs typeface="Raleway" panose="020B0503030101060003"/>
                <a:sym typeface="Raleway" panose="020B0503030101060003"/>
              </a:endParaRPr>
            </a:p>
            <a:p>
              <a:pPr marL="0" lvl="0" indent="0" algn="l" rtl="0">
                <a:spcBef>
                  <a:spcPts val="800"/>
                </a:spcBef>
                <a:spcAft>
                  <a:spcPts val="800"/>
                </a:spcAft>
                <a:buClr>
                  <a:schemeClr val="dk2"/>
                </a:buClr>
                <a:buSzPts val="1100"/>
                <a:buFont typeface="Arial" panose="020B0604020202020204"/>
                <a:buNone/>
              </a:pPr>
              <a:r>
                <a:rPr lang="en-GB" sz="1300" b="1">
                  <a:latin typeface="Raleway" panose="020B0503030101060003"/>
                  <a:ea typeface="Raleway" panose="020B0503030101060003"/>
                  <a:cs typeface="Raleway" panose="020B0503030101060003"/>
                  <a:sym typeface="Raleway" panose="020B0503030101060003"/>
                </a:rPr>
                <a:t>Undirected Graph : n*(n-1)/2</a:t>
              </a:r>
              <a:endParaRPr sz="1300" b="1">
                <a:latin typeface="Raleway" panose="020B0503030101060003"/>
                <a:ea typeface="Raleway" panose="020B0503030101060003"/>
                <a:cs typeface="Raleway" panose="020B0503030101060003"/>
                <a:sym typeface="Raleway" panose="020B0503030101060003"/>
              </a:endParaRPr>
            </a:p>
          </p:txBody>
        </p:sp>
      </p:grpSp>
      <p:pic>
        <p:nvPicPr>
          <p:cNvPr id="305" name="Google Shape;305;p16"/>
          <p:cNvPicPr preferRelativeResize="0"/>
          <p:nvPr/>
        </p:nvPicPr>
        <p:blipFill>
          <a:blip r:embed="rId3"/>
          <a:stretch>
            <a:fillRect/>
          </a:stretch>
        </p:blipFill>
        <p:spPr>
          <a:xfrm>
            <a:off x="1286200" y="2832124"/>
            <a:ext cx="4572001" cy="2102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603" name="Shape 603"/>
        <p:cNvGrpSpPr/>
        <p:nvPr/>
      </p:nvGrpSpPr>
      <p:grpSpPr>
        <a:xfrm>
          <a:off x="0" y="0"/>
          <a:ext cx="0" cy="0"/>
          <a:chOff x="0" y="0"/>
          <a:chExt cx="0" cy="0"/>
        </a:xfrm>
      </p:grpSpPr>
      <p:sp>
        <p:nvSpPr>
          <p:cNvPr id="604" name="Google Shape;604;p52"/>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52"/>
          <p:cNvSpPr/>
          <p:nvPr/>
        </p:nvSpPr>
        <p:spPr>
          <a:xfrm>
            <a:off x="4759200" y="1167725"/>
            <a:ext cx="38130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52"/>
          <p:cNvSpPr/>
          <p:nvPr/>
        </p:nvSpPr>
        <p:spPr>
          <a:xfrm>
            <a:off x="575450" y="1167725"/>
            <a:ext cx="3922200" cy="3711600"/>
          </a:xfrm>
          <a:prstGeom prst="wedgeRectCallout">
            <a:avLst>
              <a:gd name="adj1" fmla="val -19748"/>
              <a:gd name="adj2" fmla="val -60166"/>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52"/>
          <p:cNvSpPr txBox="1"/>
          <p:nvPr>
            <p:ph type="title"/>
          </p:nvPr>
        </p:nvSpPr>
        <p:spPr>
          <a:xfrm>
            <a:off x="5067825" y="2016150"/>
            <a:ext cx="3266100" cy="27261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1100"/>
              </a:spcBef>
              <a:spcAft>
                <a:spcPts val="0"/>
              </a:spcAft>
              <a:buSzPts val="1600"/>
              <a:buFont typeface="Comfortaa"/>
              <a:buAutoNum type="arabicPeriod"/>
            </a:pPr>
            <a:r>
              <a:rPr lang="en-GB" sz="1600" b="0">
                <a:latin typeface="Comfortaa"/>
                <a:ea typeface="Comfortaa"/>
                <a:cs typeface="Comfortaa"/>
                <a:sym typeface="Comfortaa"/>
              </a:rPr>
              <a:t>It does blind search so wastes a lot of time while processing.</a:t>
            </a:r>
            <a:endParaRPr sz="1600" b="0">
              <a:latin typeface="Comfortaa"/>
              <a:ea typeface="Comfortaa"/>
              <a:cs typeface="Comfortaa"/>
              <a:sym typeface="Comfortaa"/>
            </a:endParaRPr>
          </a:p>
          <a:p>
            <a:pPr marL="457200" lvl="0" indent="0" algn="l" rtl="0">
              <a:lnSpc>
                <a:spcPct val="115000"/>
              </a:lnSpc>
              <a:spcBef>
                <a:spcPts val="1100"/>
              </a:spcBef>
              <a:spcAft>
                <a:spcPts val="0"/>
              </a:spcAft>
              <a:buNone/>
            </a:pPr>
            <a:endParaRPr sz="100" b="0">
              <a:latin typeface="Comfortaa"/>
              <a:ea typeface="Comfortaa"/>
              <a:cs typeface="Comfortaa"/>
              <a:sym typeface="Comfortaa"/>
            </a:endParaRPr>
          </a:p>
          <a:p>
            <a:pPr marL="457200" lvl="0" indent="-330200" algn="l" rtl="0">
              <a:lnSpc>
                <a:spcPct val="115000"/>
              </a:lnSpc>
              <a:spcBef>
                <a:spcPts val="1100"/>
              </a:spcBef>
              <a:spcAft>
                <a:spcPts val="0"/>
              </a:spcAft>
              <a:buSzPts val="1600"/>
              <a:buFont typeface="Comfortaa"/>
              <a:buAutoNum type="arabicPeriod"/>
            </a:pPr>
            <a:r>
              <a:rPr lang="en-GB" sz="1600" b="0">
                <a:latin typeface="Comfortaa"/>
                <a:ea typeface="Comfortaa"/>
                <a:cs typeface="Comfortaa"/>
                <a:sym typeface="Comfortaa"/>
              </a:rPr>
              <a:t>It cannot handle negative edges.</a:t>
            </a:r>
            <a:endParaRPr sz="1600" b="0">
              <a:latin typeface="Comfortaa"/>
              <a:ea typeface="Comfortaa"/>
              <a:cs typeface="Comfortaa"/>
              <a:sym typeface="Comfortaa"/>
            </a:endParaRPr>
          </a:p>
          <a:p>
            <a:pPr marL="0" lvl="0" indent="0" algn="l" rtl="0">
              <a:lnSpc>
                <a:spcPct val="115000"/>
              </a:lnSpc>
              <a:spcBef>
                <a:spcPts val="1100"/>
              </a:spcBef>
              <a:spcAft>
                <a:spcPts val="0"/>
              </a:spcAft>
              <a:buNone/>
            </a:pPr>
            <a:endParaRPr sz="1800" b="0">
              <a:latin typeface="Comfortaa"/>
              <a:ea typeface="Comfortaa"/>
              <a:cs typeface="Comfortaa"/>
              <a:sym typeface="Comfortaa"/>
            </a:endParaRPr>
          </a:p>
          <a:p>
            <a:pPr marL="0" lvl="0" indent="0" algn="l" rtl="0">
              <a:spcBef>
                <a:spcPts val="1100"/>
              </a:spcBef>
              <a:spcAft>
                <a:spcPts val="1200"/>
              </a:spcAft>
              <a:buNone/>
            </a:pPr>
            <a:endParaRPr sz="2100"/>
          </a:p>
        </p:txBody>
      </p:sp>
      <p:sp>
        <p:nvSpPr>
          <p:cNvPr id="608" name="Google Shape;608;p52"/>
          <p:cNvSpPr txBox="1"/>
          <p:nvPr>
            <p:ph type="title"/>
          </p:nvPr>
        </p:nvSpPr>
        <p:spPr>
          <a:xfrm>
            <a:off x="901375" y="1932900"/>
            <a:ext cx="3266100" cy="2946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Comfortaa"/>
              <a:buAutoNum type="arabicPeriod"/>
            </a:pPr>
            <a:r>
              <a:rPr lang="en-GB" sz="1700" b="0">
                <a:latin typeface="Comfortaa"/>
                <a:ea typeface="Comfortaa"/>
                <a:cs typeface="Comfortaa"/>
                <a:sym typeface="Comfortaa"/>
              </a:rPr>
              <a:t>It is used in Google Maps</a:t>
            </a:r>
            <a:endParaRPr sz="1700" b="0">
              <a:latin typeface="Comfortaa"/>
              <a:ea typeface="Comfortaa"/>
              <a:cs typeface="Comfortaa"/>
              <a:sym typeface="Comfortaa"/>
            </a:endParaRPr>
          </a:p>
          <a:p>
            <a:pPr marL="457200" lvl="0" indent="0" algn="l" rtl="0">
              <a:spcBef>
                <a:spcPts val="0"/>
              </a:spcBef>
              <a:spcAft>
                <a:spcPts val="0"/>
              </a:spcAft>
              <a:buNone/>
            </a:pPr>
            <a:endParaRPr sz="1700" b="0">
              <a:latin typeface="Comfortaa"/>
              <a:ea typeface="Comfortaa"/>
              <a:cs typeface="Comfortaa"/>
              <a:sym typeface="Comfortaa"/>
            </a:endParaRPr>
          </a:p>
          <a:p>
            <a:pPr marL="457200" lvl="0" indent="-336550" algn="l" rtl="0">
              <a:spcBef>
                <a:spcPts val="0"/>
              </a:spcBef>
              <a:spcAft>
                <a:spcPts val="0"/>
              </a:spcAft>
              <a:buSzPts val="1700"/>
              <a:buFont typeface="Comfortaa"/>
              <a:buAutoNum type="arabicPeriod"/>
            </a:pPr>
            <a:r>
              <a:rPr lang="en-GB" sz="1700" b="0">
                <a:latin typeface="Comfortaa"/>
                <a:ea typeface="Comfortaa"/>
                <a:cs typeface="Comfortaa"/>
                <a:sym typeface="Comfortaa"/>
              </a:rPr>
              <a:t>It is used in IP routing to find Open shortest Path First.</a:t>
            </a:r>
            <a:endParaRPr sz="1700" b="0">
              <a:latin typeface="Comfortaa"/>
              <a:ea typeface="Comfortaa"/>
              <a:cs typeface="Comfortaa"/>
              <a:sym typeface="Comfortaa"/>
            </a:endParaRPr>
          </a:p>
          <a:p>
            <a:pPr marL="457200" lvl="0" indent="0" algn="l" rtl="0">
              <a:spcBef>
                <a:spcPts val="0"/>
              </a:spcBef>
              <a:spcAft>
                <a:spcPts val="0"/>
              </a:spcAft>
              <a:buNone/>
            </a:pPr>
            <a:endParaRPr sz="1700" b="0">
              <a:latin typeface="Comfortaa"/>
              <a:ea typeface="Comfortaa"/>
              <a:cs typeface="Comfortaa"/>
              <a:sym typeface="Comfortaa"/>
            </a:endParaRPr>
          </a:p>
          <a:p>
            <a:pPr marL="457200" lvl="0" indent="-336550" algn="l" rtl="0">
              <a:spcBef>
                <a:spcPts val="0"/>
              </a:spcBef>
              <a:spcAft>
                <a:spcPts val="0"/>
              </a:spcAft>
              <a:buSzPts val="1700"/>
              <a:buFont typeface="Comfortaa"/>
              <a:buAutoNum type="arabicPeriod"/>
            </a:pPr>
            <a:r>
              <a:rPr lang="en-GB" sz="1700" b="0">
                <a:latin typeface="Comfortaa"/>
                <a:ea typeface="Comfortaa"/>
                <a:cs typeface="Comfortaa"/>
                <a:sym typeface="Comfortaa"/>
              </a:rPr>
              <a:t>It is used in the telephone network.</a:t>
            </a:r>
            <a:endParaRPr sz="1700" b="0">
              <a:latin typeface="Comfortaa"/>
              <a:ea typeface="Comfortaa"/>
              <a:cs typeface="Comfortaa"/>
              <a:sym typeface="Comfortaa"/>
            </a:endParaRPr>
          </a:p>
          <a:p>
            <a:pPr marL="0" lvl="0" indent="0" algn="l" rtl="0">
              <a:spcBef>
                <a:spcPts val="0"/>
              </a:spcBef>
              <a:spcAft>
                <a:spcPts val="0"/>
              </a:spcAft>
              <a:buNone/>
            </a:pPr>
            <a:endParaRPr sz="1100" b="0">
              <a:latin typeface="Comfortaa"/>
              <a:ea typeface="Comfortaa"/>
              <a:cs typeface="Comfortaa"/>
              <a:sym typeface="Comfortaa"/>
            </a:endParaRPr>
          </a:p>
          <a:p>
            <a:pPr marL="0" lvl="0" indent="0" algn="l" rtl="0">
              <a:spcBef>
                <a:spcPts val="0"/>
              </a:spcBef>
              <a:spcAft>
                <a:spcPts val="0"/>
              </a:spcAft>
              <a:buNone/>
            </a:pPr>
            <a:endParaRPr sz="1100" b="0"/>
          </a:p>
        </p:txBody>
      </p:sp>
      <p:sp>
        <p:nvSpPr>
          <p:cNvPr id="609" name="Google Shape;609;p52"/>
          <p:cNvSpPr txBox="1"/>
          <p:nvPr/>
        </p:nvSpPr>
        <p:spPr>
          <a:xfrm>
            <a:off x="1640840" y="92710"/>
            <a:ext cx="5269865" cy="5861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2300" b="1">
                <a:solidFill>
                  <a:srgbClr val="FFFFFF"/>
                </a:solidFill>
                <a:latin typeface="Comfortaa"/>
                <a:ea typeface="Comfortaa"/>
                <a:cs typeface="Comfortaa"/>
                <a:sym typeface="Comfortaa"/>
              </a:rPr>
              <a:t>Advantages and Disadvantages</a:t>
            </a:r>
            <a:endParaRPr lang="en-IN" sz="2300" b="1">
              <a:solidFill>
                <a:srgbClr val="FFFFFF"/>
              </a:solidFill>
              <a:latin typeface="Comfortaa"/>
              <a:ea typeface="Comfortaa"/>
              <a:cs typeface="Comfortaa"/>
              <a:sym typeface="Comfortaa"/>
            </a:endParaRPr>
          </a:p>
        </p:txBody>
      </p:sp>
      <p:sp>
        <p:nvSpPr>
          <p:cNvPr id="610" name="Google Shape;610;p52"/>
          <p:cNvSpPr txBox="1"/>
          <p:nvPr/>
        </p:nvSpPr>
        <p:spPr>
          <a:xfrm>
            <a:off x="5066925" y="14259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Disadvantages</a:t>
            </a:r>
            <a:endParaRPr sz="1800" b="1" u="sng">
              <a:solidFill>
                <a:srgbClr val="434343"/>
              </a:solidFill>
              <a:latin typeface="Comfortaa"/>
              <a:ea typeface="Comfortaa"/>
              <a:cs typeface="Comfortaa"/>
              <a:sym typeface="Comfortaa"/>
            </a:endParaRPr>
          </a:p>
        </p:txBody>
      </p:sp>
      <p:sp>
        <p:nvSpPr>
          <p:cNvPr id="611" name="Google Shape;611;p52"/>
          <p:cNvSpPr txBox="1"/>
          <p:nvPr/>
        </p:nvSpPr>
        <p:spPr>
          <a:xfrm>
            <a:off x="690275" y="1349025"/>
            <a:ext cx="16875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Advantages</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alpha val="54189"/>
          </a:srgbClr>
        </a:solidFill>
        <a:effectLst/>
      </p:bgPr>
    </p:bg>
    <p:spTree>
      <p:nvGrpSpPr>
        <p:cNvPr id="615" name="Shape 615"/>
        <p:cNvGrpSpPr/>
        <p:nvPr/>
      </p:nvGrpSpPr>
      <p:grpSpPr>
        <a:xfrm>
          <a:off x="0" y="0"/>
          <a:ext cx="0" cy="0"/>
          <a:chOff x="0" y="0"/>
          <a:chExt cx="0" cy="0"/>
        </a:xfrm>
      </p:grpSpPr>
      <p:sp>
        <p:nvSpPr>
          <p:cNvPr id="616" name="Google Shape;616;p53"/>
          <p:cNvSpPr txBox="1"/>
          <p:nvPr>
            <p:ph type="title"/>
          </p:nvPr>
        </p:nvSpPr>
        <p:spPr>
          <a:xfrm>
            <a:off x="877000" y="1153725"/>
            <a:ext cx="2695800" cy="7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2"/>
                </a:solidFill>
              </a:rPr>
              <a:t>Theory</a:t>
            </a:r>
            <a:endParaRPr sz="4800">
              <a:solidFill>
                <a:schemeClr val="lt2"/>
              </a:solidFill>
            </a:endParaRPr>
          </a:p>
        </p:txBody>
      </p:sp>
      <p:graphicFrame>
        <p:nvGraphicFramePr>
          <p:cNvPr id="617" name="Google Shape;617;p53"/>
          <p:cNvGraphicFramePr/>
          <p:nvPr/>
        </p:nvGraphicFramePr>
        <p:xfrm>
          <a:off x="253575" y="388200"/>
          <a:ext cx="8522700" cy="3000000"/>
        </p:xfrm>
        <a:graphic>
          <a:graphicData uri="http://schemas.openxmlformats.org/drawingml/2006/table">
            <a:tbl>
              <a:tblPr>
                <a:noFill/>
                <a:tableStyleId>{7122F45B-D009-493C-AA8C-407045C023B0}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GB" sz="2200">
                          <a:solidFill>
                            <a:srgbClr val="FFFFFF"/>
                          </a:solidFill>
                        </a:rPr>
                        <a:t>BELLMAN FORD ALGORITHM</a:t>
                      </a:r>
                      <a:endParaRPr sz="22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r>
            </a:tbl>
          </a:graphicData>
        </a:graphic>
      </p:graphicFrame>
      <p:sp>
        <p:nvSpPr>
          <p:cNvPr id="618" name="Google Shape;618;p53"/>
          <p:cNvSpPr txBox="1"/>
          <p:nvPr>
            <p:ph type="body" idx="1"/>
          </p:nvPr>
        </p:nvSpPr>
        <p:spPr>
          <a:xfrm>
            <a:off x="1258000" y="1949025"/>
            <a:ext cx="6628200" cy="23265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GB" sz="1400">
                <a:latin typeface="Comfortaa"/>
                <a:ea typeface="Comfortaa"/>
                <a:cs typeface="Comfortaa"/>
                <a:sym typeface="Comfortaa"/>
              </a:rPr>
              <a:t>Bellman Ford algorithm helps us find the shortest path from a vertex to all other vertices of a weighted graph.</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a:latin typeface="Comfortaa"/>
                <a:ea typeface="Comfortaa"/>
                <a:cs typeface="Comfortaa"/>
                <a:sym typeface="Comfortaa"/>
              </a:rPr>
              <a:t>It is similar to Dijkstra's algorithm but it can work with graphs in which edges can have negative weights.</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Input</a:t>
            </a:r>
            <a:r>
              <a:rPr lang="en-GB" sz="1400">
                <a:latin typeface="Comfortaa"/>
                <a:ea typeface="Comfortaa"/>
                <a:cs typeface="Comfortaa"/>
                <a:sym typeface="Comfortaa"/>
              </a:rPr>
              <a:t>: Weighted graph G={E,V} and source vertex</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Output</a:t>
            </a:r>
            <a:r>
              <a:rPr lang="en-GB" sz="1400">
                <a:latin typeface="Comfortaa"/>
                <a:ea typeface="Comfortaa"/>
                <a:cs typeface="Comfortaa"/>
                <a:sym typeface="Comfortaa"/>
              </a:rPr>
              <a:t>: Lengths of shortest paths (or the shortest paths themselves) from a given source vertex to all other vertices or an error message if a negative cycle is detected</a:t>
            </a:r>
            <a:endParaRPr sz="1400">
              <a:latin typeface="Comfortaa"/>
              <a:ea typeface="Comfortaa"/>
              <a:cs typeface="Comfortaa"/>
              <a:sym typeface="Comfortaa"/>
            </a:endParaRPr>
          </a:p>
          <a:p>
            <a:pPr marL="0" lvl="0" indent="0" algn="l" rtl="0">
              <a:spcBef>
                <a:spcPts val="1600"/>
              </a:spcBef>
              <a:spcAft>
                <a:spcPts val="1600"/>
              </a:spcAft>
              <a:buNone/>
            </a:pPr>
            <a:endParaRPr sz="1400">
              <a:latin typeface="Comfortaa"/>
              <a:ea typeface="Comfortaa"/>
              <a:cs typeface="Comfortaa"/>
              <a:sym typeface="Comforta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622" name="Shape 622"/>
        <p:cNvGrpSpPr/>
        <p:nvPr/>
      </p:nvGrpSpPr>
      <p:grpSpPr>
        <a:xfrm>
          <a:off x="0" y="0"/>
          <a:ext cx="0" cy="0"/>
          <a:chOff x="0" y="0"/>
          <a:chExt cx="0" cy="0"/>
        </a:xfrm>
      </p:grpSpPr>
      <p:pic>
        <p:nvPicPr>
          <p:cNvPr id="623" name="Google Shape;623;p54"/>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624" name="Google Shape;624;p54"/>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54"/>
          <p:cNvSpPr txBox="1"/>
          <p:nvPr/>
        </p:nvSpPr>
        <p:spPr>
          <a:xfrm>
            <a:off x="239140" y="252200"/>
            <a:ext cx="8519400" cy="47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2200" b="1" u="sng">
                <a:solidFill>
                  <a:srgbClr val="F4CCCC"/>
                </a:solidFill>
                <a:latin typeface="Comfortaa"/>
                <a:ea typeface="Comfortaa"/>
                <a:cs typeface="Comfortaa"/>
                <a:sym typeface="Comfortaa"/>
              </a:rPr>
              <a:t>Algorithm</a:t>
            </a:r>
            <a:endParaRPr sz="2200" b="1" u="sng">
              <a:solidFill>
                <a:srgbClr val="F4CCCC"/>
              </a:solidFill>
              <a:latin typeface="Comfortaa"/>
              <a:ea typeface="Comfortaa"/>
              <a:cs typeface="Comfortaa"/>
              <a:sym typeface="Comfortaa"/>
            </a:endParaRPr>
          </a:p>
          <a:p>
            <a:pPr marL="0" lvl="0" indent="0" algn="l" rtl="0">
              <a:lnSpc>
                <a:spcPct val="115000"/>
              </a:lnSpc>
              <a:spcBef>
                <a:spcPts val="1100"/>
              </a:spcBef>
              <a:spcAft>
                <a:spcPts val="0"/>
              </a:spcAft>
              <a:buNone/>
            </a:pPr>
            <a:endParaRPr sz="2200" b="1" u="sng">
              <a:solidFill>
                <a:srgbClr val="F4CCCC"/>
              </a:solidFill>
              <a:latin typeface="Comfortaa"/>
              <a:ea typeface="Comfortaa"/>
              <a:cs typeface="Comfortaa"/>
              <a:sym typeface="Comfortaa"/>
            </a:endParaRPr>
          </a:p>
          <a:p>
            <a:pPr marL="457200" lvl="0" indent="-304800" algn="l" rtl="0">
              <a:lnSpc>
                <a:spcPct val="115000"/>
              </a:lnSpc>
              <a:spcBef>
                <a:spcPts val="1100"/>
              </a:spcBef>
              <a:spcAft>
                <a:spcPts val="0"/>
              </a:spcAft>
              <a:buClr>
                <a:srgbClr val="FFFFFF"/>
              </a:buClr>
              <a:buSzPts val="1200"/>
              <a:buFont typeface="Comfortaa"/>
              <a:buAutoNum type="arabicPeriod"/>
            </a:pPr>
            <a:r>
              <a:rPr lang="en-GB" sz="1200" b="1">
                <a:solidFill>
                  <a:srgbClr val="FFFFFF"/>
                </a:solidFill>
                <a:latin typeface="Comfortaa"/>
                <a:ea typeface="Comfortaa"/>
                <a:cs typeface="Comfortaa"/>
                <a:sym typeface="Comfortaa"/>
              </a:rPr>
              <a:t>Initialize distances from the source to all vertices as infinite and distance to the source itself as 0. Create an array dist[ ] of size |V| with all values as infinite except dist[src] where src is source vertex.</a:t>
            </a:r>
            <a:endParaRPr sz="1200" b="1">
              <a:solidFill>
                <a:srgbClr val="FFFFFF"/>
              </a:solidFill>
              <a:latin typeface="Comfortaa"/>
              <a:ea typeface="Comfortaa"/>
              <a:cs typeface="Comfortaa"/>
              <a:sym typeface="Comfortaa"/>
            </a:endParaRPr>
          </a:p>
          <a:p>
            <a:pPr marL="914400" lvl="0" indent="0" algn="l" rtl="0">
              <a:lnSpc>
                <a:spcPct val="115000"/>
              </a:lnSpc>
              <a:spcBef>
                <a:spcPts val="1100"/>
              </a:spcBef>
              <a:spcAft>
                <a:spcPts val="0"/>
              </a:spcAft>
              <a:buNone/>
            </a:pPr>
            <a:endParaRPr sz="1200" b="1">
              <a:solidFill>
                <a:srgbClr val="FFFFFF"/>
              </a:solidFill>
              <a:latin typeface="Comfortaa"/>
              <a:ea typeface="Comfortaa"/>
              <a:cs typeface="Comfortaa"/>
              <a:sym typeface="Comfortaa"/>
            </a:endParaRPr>
          </a:p>
          <a:p>
            <a:pPr marL="457200" lvl="0" indent="-304800" algn="l" rtl="0">
              <a:lnSpc>
                <a:spcPct val="115000"/>
              </a:lnSpc>
              <a:spcBef>
                <a:spcPts val="0"/>
              </a:spcBef>
              <a:spcAft>
                <a:spcPts val="0"/>
              </a:spcAft>
              <a:buClr>
                <a:srgbClr val="FFFFFF"/>
              </a:buClr>
              <a:buSzPts val="1200"/>
              <a:buFont typeface="Comfortaa"/>
              <a:buAutoNum type="arabicPeriod"/>
            </a:pPr>
            <a:r>
              <a:rPr lang="en-GB" sz="1200" b="1">
                <a:solidFill>
                  <a:srgbClr val="FFFFFF"/>
                </a:solidFill>
                <a:latin typeface="Comfortaa"/>
                <a:ea typeface="Comfortaa"/>
                <a:cs typeface="Comfortaa"/>
                <a:sym typeface="Comfortaa"/>
              </a:rPr>
              <a:t>Calculate shortest distances. Do following |V|-1 times where |V| is the number of vertices in given graph.</a:t>
            </a:r>
            <a:endParaRPr sz="1200" b="1">
              <a:solidFill>
                <a:srgbClr val="FFFFFF"/>
              </a:solidFill>
              <a:latin typeface="Comfortaa"/>
              <a:ea typeface="Comfortaa"/>
              <a:cs typeface="Comfortaa"/>
              <a:sym typeface="Comfortaa"/>
            </a:endParaRPr>
          </a:p>
          <a:p>
            <a:pPr marL="1371600" lvl="1" indent="-304800" algn="l" rtl="0">
              <a:lnSpc>
                <a:spcPct val="115000"/>
              </a:lnSpc>
              <a:spcBef>
                <a:spcPts val="1100"/>
              </a:spcBef>
              <a:spcAft>
                <a:spcPts val="0"/>
              </a:spcAft>
              <a:buClr>
                <a:srgbClr val="FFFFFF"/>
              </a:buClr>
              <a:buSzPts val="1200"/>
              <a:buFont typeface="Comfortaa"/>
              <a:buAutoNum type="alphaLcPeriod"/>
            </a:pPr>
            <a:r>
              <a:rPr lang="en-GB" sz="1200" b="1">
                <a:solidFill>
                  <a:srgbClr val="FFFFFF"/>
                </a:solidFill>
                <a:latin typeface="Comfortaa"/>
                <a:ea typeface="Comfortaa"/>
                <a:cs typeface="Comfortaa"/>
                <a:sym typeface="Comfortaa"/>
              </a:rPr>
              <a:t>Do following for each edge u-v</a:t>
            </a:r>
            <a:endParaRPr sz="1200" b="1">
              <a:solidFill>
                <a:srgbClr val="FFFFFF"/>
              </a:solidFill>
              <a:latin typeface="Comfortaa"/>
              <a:ea typeface="Comfortaa"/>
              <a:cs typeface="Comfortaa"/>
              <a:sym typeface="Comfortaa"/>
            </a:endParaRPr>
          </a:p>
          <a:p>
            <a:pPr marL="1371600" lvl="0" indent="457200" algn="l" rtl="0">
              <a:lnSpc>
                <a:spcPct val="115000"/>
              </a:lnSpc>
              <a:spcBef>
                <a:spcPts val="0"/>
              </a:spcBef>
              <a:spcAft>
                <a:spcPts val="0"/>
              </a:spcAft>
              <a:buNone/>
            </a:pPr>
            <a:r>
              <a:rPr lang="en-GB" sz="1200" b="1">
                <a:solidFill>
                  <a:srgbClr val="FFFFFF"/>
                </a:solidFill>
                <a:latin typeface="Comfortaa"/>
                <a:ea typeface="Comfortaa"/>
                <a:cs typeface="Comfortaa"/>
                <a:sym typeface="Comfortaa"/>
              </a:rPr>
              <a:t>If dist[v] &gt; dist[u] + weight of edge uv, then update dist[v]</a:t>
            </a:r>
            <a:endParaRPr sz="1200" b="1">
              <a:solidFill>
                <a:srgbClr val="FFFFFF"/>
              </a:solidFill>
              <a:latin typeface="Comfortaa"/>
              <a:ea typeface="Comfortaa"/>
              <a:cs typeface="Comfortaa"/>
              <a:sym typeface="Comfortaa"/>
            </a:endParaRPr>
          </a:p>
          <a:p>
            <a:pPr marL="1371600" lvl="0" indent="457200" algn="l" rtl="0">
              <a:lnSpc>
                <a:spcPct val="150000"/>
              </a:lnSpc>
              <a:spcBef>
                <a:spcPts val="0"/>
              </a:spcBef>
              <a:spcAft>
                <a:spcPts val="0"/>
              </a:spcAft>
              <a:buNone/>
            </a:pPr>
            <a:r>
              <a:rPr lang="en-GB" sz="1200" b="1">
                <a:solidFill>
                  <a:srgbClr val="FFFFFF"/>
                </a:solidFill>
                <a:latin typeface="Comfortaa"/>
                <a:ea typeface="Comfortaa"/>
                <a:cs typeface="Comfortaa"/>
                <a:sym typeface="Comfortaa"/>
              </a:rPr>
              <a:t>dist[v] = dist[u] + weight of edge uv</a:t>
            </a:r>
            <a:endParaRPr sz="1200" b="1">
              <a:solidFill>
                <a:srgbClr val="FFFFFF"/>
              </a:solidFill>
              <a:latin typeface="Comfortaa"/>
              <a:ea typeface="Comfortaa"/>
              <a:cs typeface="Comfortaa"/>
              <a:sym typeface="Comfortaa"/>
            </a:endParaRPr>
          </a:p>
          <a:p>
            <a:pPr marL="457200" lvl="0" indent="-304800" algn="l" rtl="0">
              <a:lnSpc>
                <a:spcPct val="115000"/>
              </a:lnSpc>
              <a:spcBef>
                <a:spcPts val="1100"/>
              </a:spcBef>
              <a:spcAft>
                <a:spcPts val="0"/>
              </a:spcAft>
              <a:buClr>
                <a:srgbClr val="FFFFFF"/>
              </a:buClr>
              <a:buSzPts val="1200"/>
              <a:buFont typeface="Comfortaa"/>
              <a:buAutoNum type="arabicPeriod"/>
            </a:pPr>
            <a:r>
              <a:rPr lang="en-GB" sz="1200" b="1">
                <a:solidFill>
                  <a:srgbClr val="FFFFFF"/>
                </a:solidFill>
                <a:latin typeface="Comfortaa"/>
                <a:ea typeface="Comfortaa"/>
                <a:cs typeface="Comfortaa"/>
                <a:sym typeface="Comfortaa"/>
              </a:rPr>
              <a:t>Report if there is a negative weight cycle in graph. </a:t>
            </a:r>
            <a:endParaRPr sz="1200" b="1">
              <a:solidFill>
                <a:srgbClr val="FFFFFF"/>
              </a:solidFill>
              <a:latin typeface="Comfortaa"/>
              <a:ea typeface="Comfortaa"/>
              <a:cs typeface="Comfortaa"/>
              <a:sym typeface="Comfortaa"/>
            </a:endParaRPr>
          </a:p>
          <a:p>
            <a:pPr marL="1371600" lvl="1" indent="-304800" algn="l" rtl="0">
              <a:lnSpc>
                <a:spcPct val="100000"/>
              </a:lnSpc>
              <a:spcBef>
                <a:spcPts val="1000"/>
              </a:spcBef>
              <a:spcAft>
                <a:spcPts val="0"/>
              </a:spcAft>
              <a:buClr>
                <a:srgbClr val="FFFFFF"/>
              </a:buClr>
              <a:buSzPts val="1200"/>
              <a:buFont typeface="Comfortaa"/>
              <a:buAutoNum type="alphaLcPeriod"/>
            </a:pPr>
            <a:r>
              <a:rPr lang="en-GB" sz="1200" b="1">
                <a:solidFill>
                  <a:srgbClr val="FFFFFF"/>
                </a:solidFill>
                <a:latin typeface="Comfortaa"/>
                <a:ea typeface="Comfortaa"/>
                <a:cs typeface="Comfortaa"/>
                <a:sym typeface="Comfortaa"/>
              </a:rPr>
              <a:t>Do following for each edge u-v</a:t>
            </a:r>
            <a:endParaRPr sz="1200" b="1">
              <a:solidFill>
                <a:srgbClr val="FFFFFF"/>
              </a:solidFill>
              <a:latin typeface="Comfortaa"/>
              <a:ea typeface="Comfortaa"/>
              <a:cs typeface="Comfortaa"/>
              <a:sym typeface="Comfortaa"/>
            </a:endParaRPr>
          </a:p>
          <a:p>
            <a:pPr marL="914400" lvl="0" indent="0" algn="l" rtl="0">
              <a:lnSpc>
                <a:spcPct val="115000"/>
              </a:lnSpc>
              <a:spcBef>
                <a:spcPts val="0"/>
              </a:spcBef>
              <a:spcAft>
                <a:spcPts val="0"/>
              </a:spcAft>
              <a:buNone/>
            </a:pPr>
            <a:r>
              <a:rPr lang="en-GB" sz="1200" b="1">
                <a:solidFill>
                  <a:srgbClr val="FFFFFF"/>
                </a:solidFill>
                <a:latin typeface="Comfortaa"/>
                <a:ea typeface="Comfortaa"/>
                <a:cs typeface="Comfortaa"/>
                <a:sym typeface="Comfortaa"/>
              </a:rPr>
              <a:t>		</a:t>
            </a:r>
            <a:endParaRPr sz="1200" b="1">
              <a:solidFill>
                <a:srgbClr val="FFFFFF"/>
              </a:solidFill>
              <a:latin typeface="Comfortaa"/>
              <a:ea typeface="Comfortaa"/>
              <a:cs typeface="Comfortaa"/>
              <a:sym typeface="Comfortaa"/>
            </a:endParaRPr>
          </a:p>
          <a:p>
            <a:pPr marL="1371600" lvl="0" indent="457200" algn="l" rtl="0">
              <a:lnSpc>
                <a:spcPct val="20000"/>
              </a:lnSpc>
              <a:spcBef>
                <a:spcPts val="0"/>
              </a:spcBef>
              <a:spcAft>
                <a:spcPts val="0"/>
              </a:spcAft>
              <a:buNone/>
            </a:pPr>
            <a:r>
              <a:rPr lang="en-GB" sz="1200" b="1">
                <a:solidFill>
                  <a:srgbClr val="FFFFFF"/>
                </a:solidFill>
                <a:latin typeface="Comfortaa"/>
                <a:ea typeface="Comfortaa"/>
                <a:cs typeface="Comfortaa"/>
                <a:sym typeface="Comfortaa"/>
              </a:rPr>
              <a:t>If dist[v] &gt; dist[u] + weight of edge uv, then “Graph contains negative weight cycle</a:t>
            </a:r>
            <a:endParaRPr sz="1100">
              <a:solidFill>
                <a:srgbClr val="FFFFFF"/>
              </a:solidFill>
              <a:latin typeface="Nunito" panose="00000500000000000000"/>
              <a:ea typeface="Nunito" panose="00000500000000000000"/>
              <a:cs typeface="Nunito" panose="00000500000000000000"/>
              <a:sym typeface="Nunito" panose="0000050000000000000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629" name="Shape 629"/>
        <p:cNvGrpSpPr/>
        <p:nvPr/>
      </p:nvGrpSpPr>
      <p:grpSpPr>
        <a:xfrm>
          <a:off x="0" y="0"/>
          <a:ext cx="0" cy="0"/>
          <a:chOff x="0" y="0"/>
          <a:chExt cx="0" cy="0"/>
        </a:xfrm>
      </p:grpSpPr>
      <p:pic>
        <p:nvPicPr>
          <p:cNvPr id="630" name="Google Shape;630;p55"/>
          <p:cNvPicPr preferRelativeResize="0"/>
          <p:nvPr/>
        </p:nvPicPr>
        <p:blipFill rotWithShape="1">
          <a:blip r:embed="rId1"/>
          <a:srcRect b="69577"/>
          <a:stretch>
            <a:fillRect/>
          </a:stretch>
        </p:blipFill>
        <p:spPr>
          <a:xfrm>
            <a:off x="457200" y="0"/>
            <a:ext cx="5428287" cy="2438824"/>
          </a:xfrm>
          <a:prstGeom prst="rect">
            <a:avLst/>
          </a:prstGeom>
          <a:noFill/>
          <a:ln>
            <a:noFill/>
          </a:ln>
        </p:spPr>
      </p:pic>
      <p:pic>
        <p:nvPicPr>
          <p:cNvPr id="631" name="Google Shape;631;p55"/>
          <p:cNvPicPr preferRelativeResize="0"/>
          <p:nvPr/>
        </p:nvPicPr>
        <p:blipFill rotWithShape="1">
          <a:blip r:embed="rId1"/>
          <a:srcRect t="30426" r="50497" b="34689"/>
          <a:stretch>
            <a:fillRect/>
          </a:stretch>
        </p:blipFill>
        <p:spPr>
          <a:xfrm>
            <a:off x="5885487" y="24870"/>
            <a:ext cx="2675763" cy="2438824"/>
          </a:xfrm>
          <a:prstGeom prst="rect">
            <a:avLst/>
          </a:prstGeom>
          <a:noFill/>
          <a:ln>
            <a:noFill/>
          </a:ln>
        </p:spPr>
      </p:pic>
      <p:pic>
        <p:nvPicPr>
          <p:cNvPr id="632" name="Google Shape;632;p55"/>
          <p:cNvPicPr preferRelativeResize="0"/>
          <p:nvPr/>
        </p:nvPicPr>
        <p:blipFill rotWithShape="1">
          <a:blip r:embed="rId1"/>
          <a:srcRect t="65075"/>
          <a:stretch>
            <a:fillRect/>
          </a:stretch>
        </p:blipFill>
        <p:spPr>
          <a:xfrm>
            <a:off x="3211689" y="2438823"/>
            <a:ext cx="5349561" cy="2704676"/>
          </a:xfrm>
          <a:prstGeom prst="rect">
            <a:avLst/>
          </a:prstGeom>
          <a:noFill/>
          <a:ln>
            <a:noFill/>
          </a:ln>
        </p:spPr>
      </p:pic>
      <p:pic>
        <p:nvPicPr>
          <p:cNvPr id="633" name="Google Shape;633;p55"/>
          <p:cNvPicPr preferRelativeResize="0"/>
          <p:nvPr/>
        </p:nvPicPr>
        <p:blipFill rotWithShape="1">
          <a:blip r:embed="rId1"/>
          <a:srcRect l="49283" t="30288" r="1620" b="36409"/>
          <a:stretch>
            <a:fillRect/>
          </a:stretch>
        </p:blipFill>
        <p:spPr>
          <a:xfrm>
            <a:off x="457200" y="2438823"/>
            <a:ext cx="2754477" cy="27046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637" name="Shape 637"/>
        <p:cNvGrpSpPr/>
        <p:nvPr/>
      </p:nvGrpSpPr>
      <p:grpSpPr>
        <a:xfrm>
          <a:off x="0" y="0"/>
          <a:ext cx="0" cy="0"/>
          <a:chOff x="0" y="0"/>
          <a:chExt cx="0" cy="0"/>
        </a:xfrm>
      </p:grpSpPr>
      <p:sp>
        <p:nvSpPr>
          <p:cNvPr id="638" name="Google Shape;638;p56"/>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56"/>
          <p:cNvSpPr/>
          <p:nvPr/>
        </p:nvSpPr>
        <p:spPr>
          <a:xfrm>
            <a:off x="339600" y="1167725"/>
            <a:ext cx="27807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56"/>
          <p:cNvSpPr/>
          <p:nvPr/>
        </p:nvSpPr>
        <p:spPr>
          <a:xfrm>
            <a:off x="3299801" y="1167725"/>
            <a:ext cx="5450100" cy="3711600"/>
          </a:xfrm>
          <a:prstGeom prst="wedgeRectCallout">
            <a:avLst>
              <a:gd name="adj1" fmla="val -20325"/>
              <a:gd name="adj2" fmla="val -606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56"/>
          <p:cNvSpPr txBox="1"/>
          <p:nvPr>
            <p:ph type="title"/>
          </p:nvPr>
        </p:nvSpPr>
        <p:spPr>
          <a:xfrm>
            <a:off x="495825" y="2016150"/>
            <a:ext cx="2481600" cy="27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latin typeface="Comfortaa"/>
                <a:ea typeface="Comfortaa"/>
                <a:cs typeface="Comfortaa"/>
                <a:sym typeface="Comfortaa"/>
              </a:rPr>
              <a:t>Time complexity of Bellman Ford’s Algorithm</a:t>
            </a:r>
            <a:endParaRPr sz="1800" b="0">
              <a:latin typeface="Comfortaa"/>
              <a:ea typeface="Comfortaa"/>
              <a:cs typeface="Comfortaa"/>
              <a:sym typeface="Comfortaa"/>
            </a:endParaRPr>
          </a:p>
          <a:p>
            <a:pPr marL="0" lvl="0" indent="0" algn="ctr" rtl="0">
              <a:lnSpc>
                <a:spcPct val="115000"/>
              </a:lnSpc>
              <a:spcBef>
                <a:spcPts val="1200"/>
              </a:spcBef>
              <a:spcAft>
                <a:spcPts val="0"/>
              </a:spcAft>
              <a:buNone/>
            </a:pPr>
            <a:r>
              <a:rPr lang="en-GB" sz="1800" b="0">
                <a:latin typeface="Comfortaa"/>
                <a:ea typeface="Comfortaa"/>
                <a:cs typeface="Comfortaa"/>
                <a:sym typeface="Comfortaa"/>
              </a:rPr>
              <a:t>= O(V*E) </a:t>
            </a:r>
            <a:endParaRPr sz="1800" b="0">
              <a:latin typeface="Comfortaa"/>
              <a:ea typeface="Comfortaa"/>
              <a:cs typeface="Comfortaa"/>
              <a:sym typeface="Comfortaa"/>
            </a:endParaRPr>
          </a:p>
          <a:p>
            <a:pPr marL="0" lvl="0" indent="0" algn="l" rtl="0">
              <a:spcBef>
                <a:spcPts val="1100"/>
              </a:spcBef>
              <a:spcAft>
                <a:spcPts val="1200"/>
              </a:spcAft>
              <a:buNone/>
            </a:pPr>
            <a:endParaRPr sz="2100"/>
          </a:p>
        </p:txBody>
      </p:sp>
      <p:sp>
        <p:nvSpPr>
          <p:cNvPr id="642" name="Google Shape;642;p56"/>
          <p:cNvSpPr txBox="1"/>
          <p:nvPr>
            <p:ph type="title"/>
          </p:nvPr>
        </p:nvSpPr>
        <p:spPr>
          <a:xfrm>
            <a:off x="3390900" y="1718945"/>
            <a:ext cx="5150485" cy="30911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a:latin typeface="Comfortaa"/>
                <a:ea typeface="Comfortaa"/>
                <a:cs typeface="Comfortaa"/>
                <a:sym typeface="Comfortaa"/>
              </a:rPr>
              <a:t>function bellmanFord(G, S)</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 each vertex V in G</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distance[V] &lt;- infinite</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parent[V] &lt;- NULL</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distance[S] &lt;- 0</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 each vertex V in G   			 </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 each edge (U,V) in G</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tempDistance &lt;- distance[U] + edge_weight(U, V)</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if tempDistance &lt; distance[V]</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distance[V] &lt;- tempDistance</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parent[V] &lt;- U</a:t>
            </a:r>
            <a:endParaRPr sz="1100" b="0">
              <a:latin typeface="Comfortaa"/>
              <a:ea typeface="Comfortaa"/>
              <a:cs typeface="Comfortaa"/>
              <a:sym typeface="Comfortaa"/>
            </a:endParaRPr>
          </a:p>
          <a:p>
            <a:pPr marL="0" lvl="0" indent="0" algn="l" rtl="0">
              <a:spcBef>
                <a:spcPts val="0"/>
              </a:spcBef>
              <a:spcAft>
                <a:spcPts val="0"/>
              </a:spcAft>
              <a:buNone/>
            </a:pP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for each edge (U,V) in G</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If distance[U] + edge_weight(U, V) &lt; distance[V}</a:t>
            </a: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Error: Negative Cycle Exists</a:t>
            </a:r>
            <a:endParaRPr sz="1100" b="0">
              <a:latin typeface="Comfortaa"/>
              <a:ea typeface="Comfortaa"/>
              <a:cs typeface="Comfortaa"/>
              <a:sym typeface="Comfortaa"/>
            </a:endParaRPr>
          </a:p>
          <a:p>
            <a:pPr marL="0" lvl="0" indent="0" algn="l" rtl="0">
              <a:spcBef>
                <a:spcPts val="0"/>
              </a:spcBef>
              <a:spcAft>
                <a:spcPts val="0"/>
              </a:spcAft>
              <a:buNone/>
            </a:pPr>
            <a:endParaRPr sz="1100" b="0">
              <a:latin typeface="Comfortaa"/>
              <a:ea typeface="Comfortaa"/>
              <a:cs typeface="Comfortaa"/>
              <a:sym typeface="Comfortaa"/>
            </a:endParaRPr>
          </a:p>
          <a:p>
            <a:pPr marL="0" lvl="0" indent="0" algn="l" rtl="0">
              <a:spcBef>
                <a:spcPts val="0"/>
              </a:spcBef>
              <a:spcAft>
                <a:spcPts val="0"/>
              </a:spcAft>
              <a:buNone/>
            </a:pPr>
            <a:r>
              <a:rPr lang="en-GB" sz="1100" b="0">
                <a:latin typeface="Comfortaa"/>
                <a:ea typeface="Comfortaa"/>
                <a:cs typeface="Comfortaa"/>
                <a:sym typeface="Comfortaa"/>
              </a:rPr>
              <a:t>    return distance[ ], parent[ ]</a:t>
            </a:r>
            <a:endParaRPr sz="1100" b="0"/>
          </a:p>
        </p:txBody>
      </p:sp>
      <p:sp>
        <p:nvSpPr>
          <p:cNvPr id="643" name="Google Shape;643;p56"/>
          <p:cNvSpPr txBox="1"/>
          <p:nvPr/>
        </p:nvSpPr>
        <p:spPr>
          <a:xfrm>
            <a:off x="1183575" y="85400"/>
            <a:ext cx="6305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FFFF"/>
                </a:solidFill>
                <a:latin typeface="Comfortaa"/>
                <a:ea typeface="Comfortaa"/>
                <a:cs typeface="Comfortaa"/>
                <a:sym typeface="Comfortaa"/>
              </a:rPr>
              <a:t>PSEUDOCODE AND TIME COMPLEXITY</a:t>
            </a:r>
            <a:endParaRPr sz="2300" b="1">
              <a:solidFill>
                <a:srgbClr val="FFFFFF"/>
              </a:solidFill>
              <a:latin typeface="Comfortaa"/>
              <a:ea typeface="Comfortaa"/>
              <a:cs typeface="Comfortaa"/>
              <a:sym typeface="Comfortaa"/>
            </a:endParaRPr>
          </a:p>
        </p:txBody>
      </p:sp>
      <p:sp>
        <p:nvSpPr>
          <p:cNvPr id="644" name="Google Shape;644;p56"/>
          <p:cNvSpPr txBox="1"/>
          <p:nvPr/>
        </p:nvSpPr>
        <p:spPr>
          <a:xfrm>
            <a:off x="647325" y="14259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Time Complexity</a:t>
            </a:r>
            <a:endParaRPr sz="1800" b="1" u="sng">
              <a:solidFill>
                <a:srgbClr val="434343"/>
              </a:solidFill>
              <a:latin typeface="Comfortaa"/>
              <a:ea typeface="Comfortaa"/>
              <a:cs typeface="Comfortaa"/>
              <a:sym typeface="Comfortaa"/>
            </a:endParaRPr>
          </a:p>
        </p:txBody>
      </p:sp>
      <p:sp>
        <p:nvSpPr>
          <p:cNvPr id="645" name="Google Shape;645;p56"/>
          <p:cNvSpPr txBox="1"/>
          <p:nvPr/>
        </p:nvSpPr>
        <p:spPr>
          <a:xfrm>
            <a:off x="4942235" y="1295685"/>
            <a:ext cx="16875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Pseudocode</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649" name="Shape 649"/>
        <p:cNvGrpSpPr/>
        <p:nvPr/>
      </p:nvGrpSpPr>
      <p:grpSpPr>
        <a:xfrm>
          <a:off x="0" y="0"/>
          <a:ext cx="0" cy="0"/>
          <a:chOff x="0" y="0"/>
          <a:chExt cx="0" cy="0"/>
        </a:xfrm>
      </p:grpSpPr>
      <p:sp>
        <p:nvSpPr>
          <p:cNvPr id="650" name="Google Shape;650;p57"/>
          <p:cNvSpPr/>
          <p:nvPr/>
        </p:nvSpPr>
        <p:spPr>
          <a:xfrm>
            <a:off x="0" y="0"/>
            <a:ext cx="46224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57"/>
          <p:cNvSpPr txBox="1"/>
          <p:nvPr>
            <p:ph type="body" idx="4294967295"/>
          </p:nvPr>
        </p:nvSpPr>
        <p:spPr>
          <a:xfrm>
            <a:off x="139065" y="895350"/>
            <a:ext cx="4483735" cy="417957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void bellmanFord(int src){</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vector&lt;int&gt; distance;</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i=0;i&lt;V;i++)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distance.push_back(INT_MAX);</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distance[src]=0;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i=0;i&lt;V-1;i++)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bool update=false;</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for(auto i : graph){</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u=i.first;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for(auto j : i.second){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v=j.first;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int dis=j.second;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r>
              <a:rPr lang="en-GB" sz="1000">
                <a:solidFill>
                  <a:schemeClr val="lt1"/>
                </a:solidFill>
                <a:latin typeface="Comfortaa"/>
                <a:ea typeface="Comfortaa"/>
                <a:cs typeface="Comfortaa"/>
                <a:sym typeface="Comfortaa"/>
              </a:rPr>
              <a:t>if(distance[u] != INT_MAX &amp;&amp; dis+distance[u] &lt; distance[v])</a:t>
            </a: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457200" lvl="0" indent="457200" algn="l" rtl="0">
              <a:lnSpc>
                <a:spcPct val="100000"/>
              </a:lnSpc>
              <a:spcBef>
                <a:spcPts val="0"/>
              </a:spcBef>
              <a:spcAft>
                <a:spcPts val="0"/>
              </a:spcAft>
              <a:buNone/>
            </a:pPr>
            <a:r>
              <a:rPr lang="en-GB" sz="1100">
                <a:solidFill>
                  <a:schemeClr val="lt1"/>
                </a:solidFill>
                <a:latin typeface="Comfortaa"/>
                <a:ea typeface="Comfortaa"/>
                <a:cs typeface="Comfortaa"/>
                <a:sym typeface="Comfortaa"/>
              </a:rPr>
              <a:t>{update=true;</a:t>
            </a:r>
            <a:endParaRPr sz="1100">
              <a:solidFill>
                <a:schemeClr val="lt1"/>
              </a:solidFill>
              <a:latin typeface="Comfortaa"/>
              <a:ea typeface="Comfortaa"/>
              <a:cs typeface="Comfortaa"/>
              <a:sym typeface="Comfortaa"/>
            </a:endParaRPr>
          </a:p>
          <a:p>
            <a:pPr marL="457200" lvl="0" indent="457200" algn="l" rtl="0">
              <a:lnSpc>
                <a:spcPct val="100000"/>
              </a:lnSpc>
              <a:spcBef>
                <a:spcPts val="0"/>
              </a:spcBef>
              <a:spcAft>
                <a:spcPts val="0"/>
              </a:spcAft>
              <a:buNone/>
            </a:pPr>
            <a:r>
              <a:rPr lang="en-GB" sz="1100">
                <a:solidFill>
                  <a:schemeClr val="lt1"/>
                </a:solidFill>
                <a:latin typeface="Comfortaa"/>
                <a:ea typeface="Comfortaa"/>
                <a:cs typeface="Comfortaa"/>
                <a:sym typeface="Comfortaa"/>
              </a:rPr>
              <a:t>distance[v]=dis+distance[u];}</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if(update==false)</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break;</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p:txBody>
      </p:sp>
      <p:sp>
        <p:nvSpPr>
          <p:cNvPr id="652" name="Google Shape;652;p57"/>
          <p:cNvSpPr txBox="1"/>
          <p:nvPr>
            <p:ph type="body" idx="4294967295"/>
          </p:nvPr>
        </p:nvSpPr>
        <p:spPr>
          <a:xfrm>
            <a:off x="2911625" y="58975"/>
            <a:ext cx="34983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900" b="1" u="sng">
                <a:solidFill>
                  <a:schemeClr val="lt1"/>
                </a:solidFill>
                <a:latin typeface="Comfortaa"/>
                <a:ea typeface="Comfortaa"/>
                <a:cs typeface="Comfortaa"/>
                <a:sym typeface="Comfortaa"/>
              </a:rPr>
              <a:t>Impleme</a:t>
            </a:r>
            <a:r>
              <a:rPr lang="en-GB" sz="2900" b="1" u="sng">
                <a:solidFill>
                  <a:srgbClr val="5B0F00"/>
                </a:solidFill>
                <a:latin typeface="Comfortaa"/>
                <a:ea typeface="Comfortaa"/>
                <a:cs typeface="Comfortaa"/>
                <a:sym typeface="Comfortaa"/>
              </a:rPr>
              <a:t>ntation</a:t>
            </a:r>
            <a:endParaRPr sz="2900" b="1" u="sng">
              <a:solidFill>
                <a:srgbClr val="5B0F00"/>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sp>
        <p:nvSpPr>
          <p:cNvPr id="653" name="Google Shape;653;p57"/>
          <p:cNvSpPr txBox="1"/>
          <p:nvPr>
            <p:ph type="body" idx="4294967295"/>
          </p:nvPr>
        </p:nvSpPr>
        <p:spPr>
          <a:xfrm>
            <a:off x="4622165" y="872490"/>
            <a:ext cx="4521835" cy="350901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for(int i=0;i&lt;e;i++){</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for(auto i : graph){</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int u=i.first;</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for(auto j : i.second){</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int v=j.first;</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int dis=j.second;</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000">
                <a:solidFill>
                  <a:srgbClr val="000000"/>
                </a:solidFill>
                <a:latin typeface="Comfortaa"/>
                <a:ea typeface="Comfortaa"/>
                <a:cs typeface="Comfortaa"/>
                <a:sym typeface="Comfortaa"/>
              </a:rPr>
              <a:t>             if(distance[u] != INT_MAX &amp;&amp; dis+distance[u] &lt; distance[v])</a:t>
            </a:r>
            <a:endParaRPr sz="10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{cout&lt;&lt;"Negative Cycle Detected!!"&lt;&lt;endl;</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return;}</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cout&lt;&lt;"Vertex - Distance from Source"&lt;&lt;endl;</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for(int i=0;i&lt;V;i++)</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        	cout&lt;&lt;"  "&lt;&lt;i&lt;&lt;"\t\t"&lt;&lt;distance[i]&lt;&lt;endl;</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rgbClr val="000000"/>
                </a:solidFill>
                <a:latin typeface="Comfortaa"/>
                <a:ea typeface="Comfortaa"/>
                <a:cs typeface="Comfortaa"/>
                <a:sym typeface="Comfortaa"/>
              </a:rPr>
              <a:t>}</a:t>
            </a: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rgbClr val="000000"/>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rgbClr val="000000"/>
              </a:solidFill>
              <a:latin typeface="Comfortaa"/>
              <a:ea typeface="Comfortaa"/>
              <a:cs typeface="Comfortaa"/>
              <a:sym typeface="Comforta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657" name="Shape 657"/>
        <p:cNvGrpSpPr/>
        <p:nvPr/>
      </p:nvGrpSpPr>
      <p:grpSpPr>
        <a:xfrm>
          <a:off x="0" y="0"/>
          <a:ext cx="0" cy="0"/>
          <a:chOff x="0" y="0"/>
          <a:chExt cx="0" cy="0"/>
        </a:xfrm>
      </p:grpSpPr>
      <p:sp>
        <p:nvSpPr>
          <p:cNvPr id="658" name="Google Shape;658;p58"/>
          <p:cNvSpPr txBox="1"/>
          <p:nvPr>
            <p:ph type="ctrTitle"/>
          </p:nvPr>
        </p:nvSpPr>
        <p:spPr>
          <a:xfrm>
            <a:off x="694925" y="124400"/>
            <a:ext cx="1988100" cy="69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u="sng">
                <a:solidFill>
                  <a:srgbClr val="4C1130"/>
                </a:solidFill>
              </a:rPr>
              <a:t>Outputs</a:t>
            </a:r>
            <a:endParaRPr u="sng">
              <a:solidFill>
                <a:srgbClr val="4C1130"/>
              </a:solidFill>
            </a:endParaRPr>
          </a:p>
        </p:txBody>
      </p:sp>
      <p:pic>
        <p:nvPicPr>
          <p:cNvPr id="659" name="Google Shape;659;p58"/>
          <p:cNvPicPr preferRelativeResize="0"/>
          <p:nvPr/>
        </p:nvPicPr>
        <p:blipFill rotWithShape="1">
          <a:blip r:embed="rId1"/>
          <a:srcRect l="12030" t="8301" r="62448" b="19823"/>
          <a:stretch>
            <a:fillRect/>
          </a:stretch>
        </p:blipFill>
        <p:spPr>
          <a:xfrm>
            <a:off x="587825" y="799938"/>
            <a:ext cx="2754389" cy="4363424"/>
          </a:xfrm>
          <a:prstGeom prst="rect">
            <a:avLst/>
          </a:prstGeom>
          <a:noFill/>
          <a:ln>
            <a:noFill/>
          </a:ln>
        </p:spPr>
      </p:pic>
      <p:pic>
        <p:nvPicPr>
          <p:cNvPr id="660" name="Google Shape;660;p58"/>
          <p:cNvPicPr preferRelativeResize="0"/>
          <p:nvPr/>
        </p:nvPicPr>
        <p:blipFill rotWithShape="1">
          <a:blip r:embed="rId2"/>
          <a:srcRect r="74708" b="46400"/>
          <a:stretch>
            <a:fillRect/>
          </a:stretch>
        </p:blipFill>
        <p:spPr>
          <a:xfrm>
            <a:off x="4275125" y="819800"/>
            <a:ext cx="3626870" cy="43236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alpha val="54189"/>
          </a:srgbClr>
        </a:solidFill>
        <a:effectLst/>
      </p:bgPr>
    </p:bg>
    <p:spTree>
      <p:nvGrpSpPr>
        <p:cNvPr id="664" name="Shape 664"/>
        <p:cNvGrpSpPr/>
        <p:nvPr/>
      </p:nvGrpSpPr>
      <p:grpSpPr>
        <a:xfrm>
          <a:off x="0" y="0"/>
          <a:ext cx="0" cy="0"/>
          <a:chOff x="0" y="0"/>
          <a:chExt cx="0" cy="0"/>
        </a:xfrm>
      </p:grpSpPr>
      <p:sp>
        <p:nvSpPr>
          <p:cNvPr id="665" name="Google Shape;665;p59"/>
          <p:cNvSpPr txBox="1"/>
          <p:nvPr>
            <p:ph type="title"/>
          </p:nvPr>
        </p:nvSpPr>
        <p:spPr>
          <a:xfrm>
            <a:off x="877000" y="1153725"/>
            <a:ext cx="2695800" cy="71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800">
                <a:solidFill>
                  <a:schemeClr val="lt2"/>
                </a:solidFill>
              </a:rPr>
              <a:t>Theory</a:t>
            </a:r>
            <a:endParaRPr sz="4800">
              <a:solidFill>
                <a:schemeClr val="lt2"/>
              </a:solidFill>
            </a:endParaRPr>
          </a:p>
        </p:txBody>
      </p:sp>
      <p:graphicFrame>
        <p:nvGraphicFramePr>
          <p:cNvPr id="666" name="Google Shape;666;p59"/>
          <p:cNvGraphicFramePr/>
          <p:nvPr/>
        </p:nvGraphicFramePr>
        <p:xfrm>
          <a:off x="253575" y="388200"/>
          <a:ext cx="8522700" cy="3000000"/>
        </p:xfrm>
        <a:graphic>
          <a:graphicData uri="http://schemas.openxmlformats.org/drawingml/2006/table">
            <a:tbl>
              <a:tblPr>
                <a:noFill/>
                <a:tableStyleId>{7122F45B-D009-493C-AA8C-407045C023B0}</a:tableStyleId>
              </a:tblPr>
              <a:tblGrid>
                <a:gridCol w="2513525"/>
                <a:gridCol w="6009175"/>
              </a:tblGrid>
              <a:tr h="719125">
                <a:tc>
                  <a:txBody>
                    <a:bodyPr/>
                    <a:lstStyle/>
                    <a:p>
                      <a:pPr marL="0" lvl="0" indent="0" algn="ctr" rtl="0">
                        <a:spcBef>
                          <a:spcPts val="0"/>
                        </a:spcBef>
                        <a:spcAft>
                          <a:spcPts val="0"/>
                        </a:spcAft>
                        <a:buNone/>
                      </a:pPr>
                      <a:endParaRPr sz="18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6B8AF"/>
                    </a:solidFill>
                  </a:tcPr>
                </a:tc>
                <a:tc>
                  <a:txBody>
                    <a:bodyPr/>
                    <a:lstStyle/>
                    <a:p>
                      <a:pPr marL="0" lvl="0" indent="0" algn="l" rtl="0">
                        <a:spcBef>
                          <a:spcPts val="0"/>
                        </a:spcBef>
                        <a:spcAft>
                          <a:spcPts val="0"/>
                        </a:spcAft>
                        <a:buNone/>
                      </a:pPr>
                      <a:r>
                        <a:rPr lang="en-GB" sz="2200">
                          <a:solidFill>
                            <a:srgbClr val="FFFFFF"/>
                          </a:solidFill>
                        </a:rPr>
                        <a:t>FLOYD WARSHALL ALGORITHM</a:t>
                      </a:r>
                      <a:endParaRPr sz="2200">
                        <a:solidFill>
                          <a:srgbClr val="FFFFFF"/>
                        </a:solidFill>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r>
            </a:tbl>
          </a:graphicData>
        </a:graphic>
      </p:graphicFrame>
      <p:sp>
        <p:nvSpPr>
          <p:cNvPr id="667" name="Google Shape;667;p59"/>
          <p:cNvSpPr txBox="1"/>
          <p:nvPr>
            <p:ph type="body" idx="1"/>
          </p:nvPr>
        </p:nvSpPr>
        <p:spPr>
          <a:xfrm>
            <a:off x="1258000" y="1949025"/>
            <a:ext cx="6628200" cy="24159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GB" sz="1400">
                <a:latin typeface="Comfortaa"/>
                <a:ea typeface="Comfortaa"/>
                <a:cs typeface="Comfortaa"/>
                <a:sym typeface="Comfortaa"/>
              </a:rPr>
              <a:t>Floyd–Warshall's Algorithm is used to find the shortest paths between between all pairs of vertices in a graph, where each edge in the graph has a weight which is positive or negative.</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Approach</a:t>
            </a:r>
            <a:r>
              <a:rPr lang="en-GB" sz="1400">
                <a:latin typeface="Comfortaa"/>
                <a:ea typeface="Comfortaa"/>
                <a:cs typeface="Comfortaa"/>
                <a:sym typeface="Comfortaa"/>
              </a:rPr>
              <a:t>: Dynamic Programming</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Input</a:t>
            </a:r>
            <a:r>
              <a:rPr lang="en-GB" sz="1400">
                <a:latin typeface="Comfortaa"/>
                <a:ea typeface="Comfortaa"/>
                <a:cs typeface="Comfortaa"/>
                <a:sym typeface="Comfortaa"/>
              </a:rPr>
              <a:t>: Adjacency matrix representation of weighted graph G={E,V} and source vertex</a:t>
            </a:r>
            <a:endParaRPr sz="1400">
              <a:latin typeface="Comfortaa"/>
              <a:ea typeface="Comfortaa"/>
              <a:cs typeface="Comfortaa"/>
              <a:sym typeface="Comfortaa"/>
            </a:endParaRPr>
          </a:p>
          <a:p>
            <a:pPr marL="0" lvl="0" indent="0" algn="l" rtl="0">
              <a:lnSpc>
                <a:spcPct val="80000"/>
              </a:lnSpc>
              <a:spcBef>
                <a:spcPts val="1600"/>
              </a:spcBef>
              <a:spcAft>
                <a:spcPts val="0"/>
              </a:spcAft>
              <a:buNone/>
            </a:pPr>
            <a:r>
              <a:rPr lang="en-GB" sz="1400" b="1" u="sng">
                <a:solidFill>
                  <a:schemeClr val="lt2"/>
                </a:solidFill>
                <a:latin typeface="Comfortaa"/>
                <a:ea typeface="Comfortaa"/>
                <a:cs typeface="Comfortaa"/>
                <a:sym typeface="Comfortaa"/>
              </a:rPr>
              <a:t>Output</a:t>
            </a:r>
            <a:r>
              <a:rPr lang="en-GB" sz="1400">
                <a:latin typeface="Comfortaa"/>
                <a:ea typeface="Comfortaa"/>
                <a:cs typeface="Comfortaa"/>
                <a:sym typeface="Comfortaa"/>
              </a:rPr>
              <a:t>: An adjacency matrix containing lengths of shortest paths  from all  vertices to all other vertices or an error message if a negative cycle is detected</a:t>
            </a:r>
            <a:endParaRPr sz="1400">
              <a:latin typeface="Comfortaa"/>
              <a:ea typeface="Comfortaa"/>
              <a:cs typeface="Comfortaa"/>
              <a:sym typeface="Comfortaa"/>
            </a:endParaRPr>
          </a:p>
          <a:p>
            <a:pPr marL="0" lvl="0" indent="0" algn="l" rtl="0">
              <a:spcBef>
                <a:spcPts val="1600"/>
              </a:spcBef>
              <a:spcAft>
                <a:spcPts val="1600"/>
              </a:spcAft>
              <a:buNone/>
            </a:pPr>
            <a:endParaRPr sz="1400">
              <a:latin typeface="Comfortaa"/>
              <a:ea typeface="Comfortaa"/>
              <a:cs typeface="Comfortaa"/>
              <a:sym typeface="Comforta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671" name="Shape 671"/>
        <p:cNvGrpSpPr/>
        <p:nvPr/>
      </p:nvGrpSpPr>
      <p:grpSpPr>
        <a:xfrm>
          <a:off x="0" y="0"/>
          <a:ext cx="0" cy="0"/>
          <a:chOff x="0" y="0"/>
          <a:chExt cx="0" cy="0"/>
        </a:xfrm>
      </p:grpSpPr>
      <p:pic>
        <p:nvPicPr>
          <p:cNvPr id="672" name="Google Shape;672;p60"/>
          <p:cNvPicPr preferRelativeResize="0"/>
          <p:nvPr/>
        </p:nvPicPr>
        <p:blipFill rotWithShape="1">
          <a:blip r:embed="rId1"/>
          <a:srcRect l="2132" t="6554" r="6751" b="14093"/>
          <a:stretch>
            <a:fillRect/>
          </a:stretch>
        </p:blipFill>
        <p:spPr>
          <a:xfrm>
            <a:off x="0" y="0"/>
            <a:ext cx="9144001" cy="5143500"/>
          </a:xfrm>
          <a:prstGeom prst="rect">
            <a:avLst/>
          </a:prstGeom>
          <a:noFill/>
          <a:ln>
            <a:noFill/>
          </a:ln>
        </p:spPr>
      </p:pic>
      <p:sp>
        <p:nvSpPr>
          <p:cNvPr id="673" name="Google Shape;673;p60"/>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60"/>
          <p:cNvSpPr txBox="1"/>
          <p:nvPr/>
        </p:nvSpPr>
        <p:spPr>
          <a:xfrm>
            <a:off x="71500" y="252200"/>
            <a:ext cx="8519400" cy="473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2200" b="1" u="sng">
                <a:solidFill>
                  <a:srgbClr val="F4CCCC"/>
                </a:solidFill>
                <a:latin typeface="Comfortaa"/>
                <a:ea typeface="Comfortaa"/>
                <a:cs typeface="Comfortaa"/>
                <a:sym typeface="Comfortaa"/>
              </a:rPr>
              <a:t>Algorithm</a:t>
            </a:r>
            <a:endParaRPr sz="2200" b="1" u="sng">
              <a:solidFill>
                <a:srgbClr val="F4CCCC"/>
              </a:solidFill>
              <a:latin typeface="Comfortaa"/>
              <a:ea typeface="Comfortaa"/>
              <a:cs typeface="Comfortaa"/>
              <a:sym typeface="Comfortaa"/>
            </a:endParaRPr>
          </a:p>
          <a:p>
            <a:pPr marL="0" lvl="0" indent="0" algn="l" rtl="0">
              <a:lnSpc>
                <a:spcPct val="115000"/>
              </a:lnSpc>
              <a:spcBef>
                <a:spcPts val="1100"/>
              </a:spcBef>
              <a:spcAft>
                <a:spcPts val="0"/>
              </a:spcAft>
              <a:buNone/>
            </a:pPr>
            <a:endParaRPr sz="2200" b="1" u="sng">
              <a:solidFill>
                <a:srgbClr val="F4CCCC"/>
              </a:solidFill>
              <a:latin typeface="Comfortaa"/>
              <a:ea typeface="Comfortaa"/>
              <a:cs typeface="Comfortaa"/>
              <a:sym typeface="Comfortaa"/>
            </a:endParaRPr>
          </a:p>
          <a:p>
            <a:pPr marL="457200" lvl="0" indent="-317500" algn="l" rtl="0">
              <a:lnSpc>
                <a:spcPct val="150000"/>
              </a:lnSpc>
              <a:spcBef>
                <a:spcPts val="1100"/>
              </a:spcBef>
              <a:spcAft>
                <a:spcPts val="0"/>
              </a:spcAft>
              <a:buClr>
                <a:srgbClr val="FFFFFF"/>
              </a:buClr>
              <a:buSzPts val="1400"/>
              <a:buFont typeface="Comfortaa Regular"/>
              <a:buAutoNum type="arabicPeriod"/>
            </a:pPr>
            <a:r>
              <a:rPr lang="en-GB">
                <a:solidFill>
                  <a:srgbClr val="FFFFFF"/>
                </a:solidFill>
                <a:latin typeface="Comfortaa Regular"/>
                <a:ea typeface="Comfortaa Regular"/>
                <a:cs typeface="Comfortaa Regular"/>
                <a:sym typeface="Comfortaa Regular"/>
              </a:rPr>
              <a:t>Initialize the shortest paths between any 2 vertices with Infinity.</a:t>
            </a:r>
            <a:endParaRPr>
              <a:solidFill>
                <a:srgbClr val="FFFFFF"/>
              </a:solidFill>
              <a:latin typeface="Comfortaa Regular"/>
              <a:ea typeface="Comfortaa Regular"/>
              <a:cs typeface="Comfortaa Regular"/>
              <a:sym typeface="Comfortaa Regular"/>
            </a:endParaRPr>
          </a:p>
          <a:p>
            <a:pPr marL="457200" lvl="0" indent="-317500" algn="l" rtl="0">
              <a:lnSpc>
                <a:spcPct val="150000"/>
              </a:lnSpc>
              <a:spcBef>
                <a:spcPts val="1100"/>
              </a:spcBef>
              <a:spcAft>
                <a:spcPts val="0"/>
              </a:spcAft>
              <a:buClr>
                <a:srgbClr val="FFFFFF"/>
              </a:buClr>
              <a:buSzPts val="1400"/>
              <a:buFont typeface="Comfortaa Regular"/>
              <a:buAutoNum type="arabicPeriod"/>
            </a:pPr>
            <a:r>
              <a:rPr lang="en-GB">
                <a:solidFill>
                  <a:srgbClr val="FFFFFF"/>
                </a:solidFill>
                <a:latin typeface="Comfortaa Regular"/>
                <a:ea typeface="Comfortaa Regular"/>
                <a:cs typeface="Comfortaa Regular"/>
                <a:sym typeface="Comfortaa Regular"/>
              </a:rPr>
              <a:t>Find all pair shortest paths that use 0 intermediate vertices, then find the shortest paths that use 1 intermediate vertex and so on.. until using all N vertices as intermediate nodes.</a:t>
            </a:r>
            <a:endParaRPr>
              <a:solidFill>
                <a:srgbClr val="FFFFFF"/>
              </a:solidFill>
              <a:latin typeface="Comfortaa Regular"/>
              <a:ea typeface="Comfortaa Regular"/>
              <a:cs typeface="Comfortaa Regular"/>
              <a:sym typeface="Comfortaa Regular"/>
            </a:endParaRPr>
          </a:p>
          <a:p>
            <a:pPr marL="457200" lvl="0" indent="-317500" algn="l" rtl="0">
              <a:lnSpc>
                <a:spcPct val="150000"/>
              </a:lnSpc>
              <a:spcBef>
                <a:spcPts val="1100"/>
              </a:spcBef>
              <a:spcAft>
                <a:spcPts val="0"/>
              </a:spcAft>
              <a:buClr>
                <a:srgbClr val="FFFFFF"/>
              </a:buClr>
              <a:buSzPts val="1400"/>
              <a:buFont typeface="Comfortaa Regular"/>
              <a:buAutoNum type="arabicPeriod"/>
            </a:pPr>
            <a:r>
              <a:rPr lang="en-GB">
                <a:solidFill>
                  <a:srgbClr val="FFFFFF"/>
                </a:solidFill>
                <a:latin typeface="Comfortaa Regular"/>
                <a:ea typeface="Comfortaa Regular"/>
                <a:cs typeface="Comfortaa Regular"/>
                <a:sym typeface="Comfortaa Regular"/>
              </a:rPr>
              <a:t>Minimize the shortest paths between any 2 pairs in the previous operation.</a:t>
            </a:r>
            <a:endParaRPr>
              <a:solidFill>
                <a:srgbClr val="FFFFFF"/>
              </a:solidFill>
              <a:latin typeface="Comfortaa Regular"/>
              <a:ea typeface="Comfortaa Regular"/>
              <a:cs typeface="Comfortaa Regular"/>
              <a:sym typeface="Comfortaa Regular"/>
            </a:endParaRPr>
          </a:p>
          <a:p>
            <a:pPr marL="457200" lvl="0" indent="-317500" algn="l" rtl="0">
              <a:lnSpc>
                <a:spcPct val="150000"/>
              </a:lnSpc>
              <a:spcBef>
                <a:spcPts val="1100"/>
              </a:spcBef>
              <a:spcAft>
                <a:spcPts val="0"/>
              </a:spcAft>
              <a:buClr>
                <a:srgbClr val="FFFFFF"/>
              </a:buClr>
              <a:buSzPts val="1400"/>
              <a:buFont typeface="Comfortaa Regular"/>
              <a:buAutoNum type="arabicPeriod"/>
            </a:pPr>
            <a:r>
              <a:rPr lang="en-GB">
                <a:solidFill>
                  <a:srgbClr val="FFFFFF"/>
                </a:solidFill>
                <a:latin typeface="Comfortaa Regular"/>
                <a:ea typeface="Comfortaa Regular"/>
                <a:cs typeface="Comfortaa Regular"/>
                <a:sym typeface="Comfortaa Regular"/>
              </a:rPr>
              <a:t>For any 2 vertices ( i, j ), one should actually minimize the distances between this pair using the first K nodes, so the shortest path will be: </a:t>
            </a:r>
            <a:endParaRPr>
              <a:solidFill>
                <a:srgbClr val="FFFFFF"/>
              </a:solidFill>
              <a:latin typeface="Comfortaa Regular"/>
              <a:ea typeface="Comfortaa Regular"/>
              <a:cs typeface="Comfortaa Regular"/>
              <a:sym typeface="Comfortaa Regular"/>
            </a:endParaRPr>
          </a:p>
          <a:p>
            <a:pPr marL="457200" lvl="0" indent="0" algn="ctr" rtl="0">
              <a:lnSpc>
                <a:spcPct val="150000"/>
              </a:lnSpc>
              <a:spcBef>
                <a:spcPts val="1100"/>
              </a:spcBef>
              <a:spcAft>
                <a:spcPts val="0"/>
              </a:spcAft>
              <a:buNone/>
            </a:pPr>
            <a:r>
              <a:rPr lang="en-GB">
                <a:solidFill>
                  <a:srgbClr val="FFFFFF"/>
                </a:solidFill>
                <a:latin typeface="Comfortaa Regular"/>
                <a:ea typeface="Comfortaa Regular"/>
                <a:cs typeface="Comfortaa Regular"/>
                <a:sym typeface="Comfortaa Regular"/>
              </a:rPr>
              <a:t>min(dist[ i ][ k ] +dist[ k ][ j ] , dist[ i ][ j ]</a:t>
            </a:r>
            <a:endParaRPr>
              <a:solidFill>
                <a:srgbClr val="FFFFFF"/>
              </a:solidFill>
              <a:latin typeface="Comfortaa Regular"/>
              <a:ea typeface="Comfortaa Regular"/>
              <a:cs typeface="Comfortaa Regular"/>
              <a:sym typeface="Comfortaa Regular"/>
            </a:endParaRPr>
          </a:p>
          <a:p>
            <a:pPr marL="0" lvl="0" indent="0" algn="l" rtl="0">
              <a:lnSpc>
                <a:spcPct val="115000"/>
              </a:lnSpc>
              <a:spcBef>
                <a:spcPts val="1100"/>
              </a:spcBef>
              <a:spcAft>
                <a:spcPts val="1100"/>
              </a:spcAft>
              <a:buNone/>
            </a:pPr>
            <a:endParaRPr>
              <a:solidFill>
                <a:srgbClr val="FFFFFF"/>
              </a:solidFill>
              <a:latin typeface="Comfortaa Regular"/>
              <a:ea typeface="Comfortaa Regular"/>
              <a:cs typeface="Comfortaa Regular"/>
              <a:sym typeface="Comfortaa Regul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678" name="Shape 678"/>
        <p:cNvGrpSpPr/>
        <p:nvPr/>
      </p:nvGrpSpPr>
      <p:grpSpPr>
        <a:xfrm>
          <a:off x="0" y="0"/>
          <a:ext cx="0" cy="0"/>
          <a:chOff x="0" y="0"/>
          <a:chExt cx="0" cy="0"/>
        </a:xfrm>
      </p:grpSpPr>
      <p:pic>
        <p:nvPicPr>
          <p:cNvPr id="679" name="Google Shape;679;p61"/>
          <p:cNvPicPr preferRelativeResize="0"/>
          <p:nvPr/>
        </p:nvPicPr>
        <p:blipFill>
          <a:blip r:embed="rId1"/>
          <a:stretch>
            <a:fillRect/>
          </a:stretch>
        </p:blipFill>
        <p:spPr>
          <a:xfrm>
            <a:off x="2708475" y="81525"/>
            <a:ext cx="1828232" cy="1637775"/>
          </a:xfrm>
          <a:prstGeom prst="rect">
            <a:avLst/>
          </a:prstGeom>
          <a:noFill/>
          <a:ln>
            <a:noFill/>
          </a:ln>
        </p:spPr>
      </p:pic>
      <p:pic>
        <p:nvPicPr>
          <p:cNvPr id="680" name="Google Shape;680;p61"/>
          <p:cNvPicPr preferRelativeResize="0"/>
          <p:nvPr/>
        </p:nvPicPr>
        <p:blipFill>
          <a:blip r:embed="rId2"/>
          <a:stretch>
            <a:fillRect/>
          </a:stretch>
        </p:blipFill>
        <p:spPr>
          <a:xfrm>
            <a:off x="4610150" y="74850"/>
            <a:ext cx="2196422" cy="1637775"/>
          </a:xfrm>
          <a:prstGeom prst="rect">
            <a:avLst/>
          </a:prstGeom>
          <a:noFill/>
          <a:ln>
            <a:noFill/>
          </a:ln>
        </p:spPr>
      </p:pic>
      <p:pic>
        <p:nvPicPr>
          <p:cNvPr id="681" name="Google Shape;681;p61"/>
          <p:cNvPicPr preferRelativeResize="0"/>
          <p:nvPr/>
        </p:nvPicPr>
        <p:blipFill>
          <a:blip r:embed="rId3"/>
          <a:stretch>
            <a:fillRect/>
          </a:stretch>
        </p:blipFill>
        <p:spPr>
          <a:xfrm>
            <a:off x="381000" y="1752863"/>
            <a:ext cx="4155707" cy="1637775"/>
          </a:xfrm>
          <a:prstGeom prst="rect">
            <a:avLst/>
          </a:prstGeom>
          <a:noFill/>
          <a:ln>
            <a:noFill/>
          </a:ln>
        </p:spPr>
      </p:pic>
      <p:pic>
        <p:nvPicPr>
          <p:cNvPr id="682" name="Google Shape;682;p61"/>
          <p:cNvPicPr preferRelativeResize="0"/>
          <p:nvPr/>
        </p:nvPicPr>
        <p:blipFill>
          <a:blip r:embed="rId4"/>
          <a:stretch>
            <a:fillRect/>
          </a:stretch>
        </p:blipFill>
        <p:spPr>
          <a:xfrm>
            <a:off x="4610150" y="1752875"/>
            <a:ext cx="4291326" cy="1637775"/>
          </a:xfrm>
          <a:prstGeom prst="rect">
            <a:avLst/>
          </a:prstGeom>
          <a:noFill/>
          <a:ln>
            <a:noFill/>
          </a:ln>
        </p:spPr>
      </p:pic>
      <p:pic>
        <p:nvPicPr>
          <p:cNvPr id="683" name="Google Shape;683;p61"/>
          <p:cNvPicPr preferRelativeResize="0"/>
          <p:nvPr/>
        </p:nvPicPr>
        <p:blipFill>
          <a:blip r:embed="rId5"/>
          <a:stretch>
            <a:fillRect/>
          </a:stretch>
        </p:blipFill>
        <p:spPr>
          <a:xfrm>
            <a:off x="381000" y="3424213"/>
            <a:ext cx="4155650" cy="1691262"/>
          </a:xfrm>
          <a:prstGeom prst="rect">
            <a:avLst/>
          </a:prstGeom>
          <a:noFill/>
          <a:ln>
            <a:noFill/>
          </a:ln>
        </p:spPr>
      </p:pic>
      <p:pic>
        <p:nvPicPr>
          <p:cNvPr id="684" name="Google Shape;684;p61"/>
          <p:cNvPicPr preferRelativeResize="0"/>
          <p:nvPr/>
        </p:nvPicPr>
        <p:blipFill>
          <a:blip r:embed="rId6"/>
          <a:stretch>
            <a:fillRect/>
          </a:stretch>
        </p:blipFill>
        <p:spPr>
          <a:xfrm>
            <a:off x="4610150" y="3424225"/>
            <a:ext cx="4291337" cy="1691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5818E"/>
        </a:solidFill>
        <a:effectLst/>
      </p:bgPr>
    </p:bg>
    <p:spTree>
      <p:nvGrpSpPr>
        <p:cNvPr id="309" name="Shape 309"/>
        <p:cNvGrpSpPr/>
        <p:nvPr/>
      </p:nvGrpSpPr>
      <p:grpSpPr>
        <a:xfrm>
          <a:off x="0" y="0"/>
          <a:ext cx="0" cy="0"/>
          <a:chOff x="0" y="0"/>
          <a:chExt cx="0" cy="0"/>
        </a:xfrm>
      </p:grpSpPr>
      <p:sp>
        <p:nvSpPr>
          <p:cNvPr id="310" name="Google Shape;310;p17"/>
          <p:cNvSpPr txBox="1"/>
          <p:nvPr>
            <p:ph type="title"/>
          </p:nvPr>
        </p:nvSpPr>
        <p:spPr>
          <a:xfrm>
            <a:off x="260850" y="310225"/>
            <a:ext cx="7739700" cy="17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accent5"/>
                </a:solidFill>
              </a:rPr>
              <a:t>Weighted Graphs!</a:t>
            </a:r>
            <a:r>
              <a:rPr lang="en-GB"/>
              <a:t> </a:t>
            </a:r>
            <a:endParaRPr lang="en-GB"/>
          </a:p>
          <a:p>
            <a:pPr marL="0" lvl="0" indent="0" algn="l" rtl="0">
              <a:spcBef>
                <a:spcPts val="1000"/>
              </a:spcBef>
              <a:spcAft>
                <a:spcPts val="0"/>
              </a:spcAft>
              <a:buNone/>
            </a:pPr>
            <a:endParaRPr sz="400"/>
          </a:p>
          <a:p>
            <a:pPr marL="0" lvl="0" indent="0" algn="l" rtl="0">
              <a:spcBef>
                <a:spcPts val="1000"/>
              </a:spcBef>
              <a:spcAft>
                <a:spcPts val="0"/>
              </a:spcAft>
              <a:buNone/>
            </a:pPr>
            <a:r>
              <a:rPr lang="en-GB" sz="1600" b="0">
                <a:solidFill>
                  <a:srgbClr val="F3F3F3"/>
                </a:solidFill>
                <a:latin typeface="Comfortaa"/>
                <a:ea typeface="Comfortaa"/>
                <a:cs typeface="Comfortaa"/>
                <a:sym typeface="Comfortaa"/>
              </a:rPr>
              <a:t>A </a:t>
            </a:r>
            <a:r>
              <a:rPr lang="en-GB" sz="1600">
                <a:solidFill>
                  <a:srgbClr val="F3F3F3"/>
                </a:solidFill>
                <a:latin typeface="Comfortaa"/>
                <a:ea typeface="Comfortaa"/>
                <a:cs typeface="Comfortaa"/>
                <a:sym typeface="Comfortaa"/>
              </a:rPr>
              <a:t>weighted graph</a:t>
            </a:r>
            <a:r>
              <a:rPr lang="en-GB" sz="1600" b="0">
                <a:solidFill>
                  <a:srgbClr val="F3F3F3"/>
                </a:solidFill>
                <a:latin typeface="Comfortaa"/>
                <a:ea typeface="Comfortaa"/>
                <a:cs typeface="Comfortaa"/>
                <a:sym typeface="Comfortaa"/>
              </a:rPr>
              <a:t> is a </a:t>
            </a:r>
            <a:r>
              <a:rPr lang="en-GB" sz="1600">
                <a:solidFill>
                  <a:srgbClr val="F3F3F3"/>
                </a:solidFill>
                <a:latin typeface="Comfortaa"/>
                <a:ea typeface="Comfortaa"/>
                <a:cs typeface="Comfortaa"/>
                <a:sym typeface="Comfortaa"/>
              </a:rPr>
              <a:t>graph</a:t>
            </a:r>
            <a:r>
              <a:rPr lang="en-GB" sz="1600" b="0">
                <a:solidFill>
                  <a:srgbClr val="F3F3F3"/>
                </a:solidFill>
                <a:latin typeface="Comfortaa"/>
                <a:ea typeface="Comfortaa"/>
                <a:cs typeface="Comfortaa"/>
                <a:sym typeface="Comfortaa"/>
              </a:rPr>
              <a:t> in which each branch is given a numerical </a:t>
            </a:r>
            <a:r>
              <a:rPr lang="en-GB" sz="1600">
                <a:solidFill>
                  <a:srgbClr val="F3F3F3"/>
                </a:solidFill>
                <a:latin typeface="Comfortaa"/>
                <a:ea typeface="Comfortaa"/>
                <a:cs typeface="Comfortaa"/>
                <a:sym typeface="Comfortaa"/>
              </a:rPr>
              <a:t>weight</a:t>
            </a:r>
            <a:r>
              <a:rPr lang="en-GB" sz="1600" b="0">
                <a:solidFill>
                  <a:srgbClr val="F3F3F3"/>
                </a:solidFill>
                <a:latin typeface="Comfortaa"/>
                <a:ea typeface="Comfortaa"/>
                <a:cs typeface="Comfortaa"/>
                <a:sym typeface="Comfortaa"/>
              </a:rPr>
              <a:t>. A </a:t>
            </a:r>
            <a:r>
              <a:rPr lang="en-GB" sz="1600">
                <a:solidFill>
                  <a:srgbClr val="F3F3F3"/>
                </a:solidFill>
                <a:latin typeface="Comfortaa"/>
                <a:ea typeface="Comfortaa"/>
                <a:cs typeface="Comfortaa"/>
                <a:sym typeface="Comfortaa"/>
              </a:rPr>
              <a:t>weighted graph</a:t>
            </a:r>
            <a:r>
              <a:rPr lang="en-GB" sz="1600" b="0">
                <a:solidFill>
                  <a:srgbClr val="F3F3F3"/>
                </a:solidFill>
                <a:latin typeface="Comfortaa"/>
                <a:ea typeface="Comfortaa"/>
                <a:cs typeface="Comfortaa"/>
                <a:sym typeface="Comfortaa"/>
              </a:rPr>
              <a:t> is therefore a special type of labeled </a:t>
            </a:r>
            <a:r>
              <a:rPr lang="en-GB" sz="1600">
                <a:solidFill>
                  <a:srgbClr val="F3F3F3"/>
                </a:solidFill>
                <a:latin typeface="Comfortaa"/>
                <a:ea typeface="Comfortaa"/>
                <a:cs typeface="Comfortaa"/>
                <a:sym typeface="Comfortaa"/>
              </a:rPr>
              <a:t>graph</a:t>
            </a:r>
            <a:r>
              <a:rPr lang="en-GB" sz="1600" b="0">
                <a:solidFill>
                  <a:srgbClr val="F3F3F3"/>
                </a:solidFill>
                <a:latin typeface="Comfortaa"/>
                <a:ea typeface="Comfortaa"/>
                <a:cs typeface="Comfortaa"/>
                <a:sym typeface="Comfortaa"/>
              </a:rPr>
              <a:t> in which the labels are numbers.</a:t>
            </a:r>
            <a:endParaRPr sz="4100">
              <a:solidFill>
                <a:srgbClr val="F3F3F3"/>
              </a:solidFill>
              <a:latin typeface="Comfortaa"/>
              <a:ea typeface="Comfortaa"/>
              <a:cs typeface="Comfortaa"/>
              <a:sym typeface="Comfortaa"/>
            </a:endParaRPr>
          </a:p>
          <a:p>
            <a:pPr marL="0" lvl="0" indent="0" algn="l" rtl="0">
              <a:spcBef>
                <a:spcPts val="1000"/>
              </a:spcBef>
              <a:spcAft>
                <a:spcPts val="1000"/>
              </a:spcAft>
              <a:buNone/>
            </a:pPr>
            <a:endParaRPr sz="2400" b="0"/>
          </a:p>
        </p:txBody>
      </p:sp>
      <p:grpSp>
        <p:nvGrpSpPr>
          <p:cNvPr id="311" name="Google Shape;311;p17"/>
          <p:cNvGrpSpPr/>
          <p:nvPr/>
        </p:nvGrpSpPr>
        <p:grpSpPr>
          <a:xfrm>
            <a:off x="5909093" y="2058644"/>
            <a:ext cx="2581462" cy="2972438"/>
            <a:chOff x="6476797" y="330323"/>
            <a:chExt cx="2212050" cy="2537076"/>
          </a:xfrm>
        </p:grpSpPr>
        <p:pic>
          <p:nvPicPr>
            <p:cNvPr id="312" name="Google Shape;312;p17"/>
            <p:cNvPicPr preferRelativeResize="0"/>
            <p:nvPr/>
          </p:nvPicPr>
          <p:blipFill>
            <a:blip r:embed="rId1"/>
            <a:stretch>
              <a:fillRect/>
            </a:stretch>
          </p:blipFill>
          <p:spPr>
            <a:xfrm>
              <a:off x="6476797" y="362405"/>
              <a:ext cx="2212050" cy="2504994"/>
            </a:xfrm>
            <a:prstGeom prst="rect">
              <a:avLst/>
            </a:prstGeom>
            <a:noFill/>
            <a:ln>
              <a:noFill/>
            </a:ln>
          </p:spPr>
        </p:pic>
        <p:pic>
          <p:nvPicPr>
            <p:cNvPr id="313" name="Google Shape;313;p17" descr="Piece of duct tape sticking a note to the slide"/>
            <p:cNvPicPr preferRelativeResize="0"/>
            <p:nvPr/>
          </p:nvPicPr>
          <p:blipFill rotWithShape="1">
            <a:blip r:embed="rId2"/>
            <a:srcRect l="9244" t="5926" r="2118" b="10011"/>
            <a:stretch>
              <a:fillRect/>
            </a:stretch>
          </p:blipFill>
          <p:spPr>
            <a:xfrm rot="154826">
              <a:off x="7044185" y="354380"/>
              <a:ext cx="1077273" cy="382687"/>
            </a:xfrm>
            <a:prstGeom prst="rect">
              <a:avLst/>
            </a:prstGeom>
            <a:noFill/>
            <a:ln>
              <a:noFill/>
            </a:ln>
          </p:spPr>
        </p:pic>
        <p:sp>
          <p:nvSpPr>
            <p:cNvPr id="314" name="Google Shape;314;p17"/>
            <p:cNvSpPr txBox="1"/>
            <p:nvPr/>
          </p:nvSpPr>
          <p:spPr>
            <a:xfrm>
              <a:off x="6618320" y="928423"/>
              <a:ext cx="1929000" cy="140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b="1" u="sng">
                  <a:solidFill>
                    <a:schemeClr val="dk1"/>
                  </a:solidFill>
                  <a:latin typeface="Raleway" panose="020B0503030101060003"/>
                  <a:ea typeface="Raleway" panose="020B0503030101060003"/>
                  <a:cs typeface="Raleway" panose="020B0503030101060003"/>
                  <a:sym typeface="Raleway" panose="020B0503030101060003"/>
                </a:rPr>
                <a:t>Note</a:t>
              </a:r>
              <a:endParaRPr b="1" u="sng">
                <a:solidFill>
                  <a:schemeClr val="dk1"/>
                </a:solidFill>
                <a:latin typeface="Raleway" panose="020B0503030101060003"/>
                <a:ea typeface="Raleway" panose="020B0503030101060003"/>
                <a:cs typeface="Raleway" panose="020B0503030101060003"/>
                <a:sym typeface="Raleway" panose="020B0503030101060003"/>
              </a:endParaRPr>
            </a:p>
            <a:p>
              <a:pPr marL="0" lvl="0" indent="0" algn="l" rtl="0">
                <a:spcBef>
                  <a:spcPts val="800"/>
                </a:spcBef>
                <a:spcAft>
                  <a:spcPts val="800"/>
                </a:spcAft>
                <a:buNone/>
              </a:pPr>
              <a:r>
                <a:rPr lang="en-GB" sz="1200">
                  <a:solidFill>
                    <a:schemeClr val="dk2"/>
                  </a:solidFill>
                  <a:latin typeface="Raleway" panose="020B0503030101060003"/>
                  <a:ea typeface="Raleway" panose="020B0503030101060003"/>
                  <a:cs typeface="Raleway" panose="020B0503030101060003"/>
                  <a:sym typeface="Raleway" panose="020B0503030101060003"/>
                </a:rPr>
                <a:t>In applications, the weight may be a measure of the length of a route, the capacity of a line, the energy required to move between locations along a route etc.</a:t>
              </a:r>
              <a:endParaRPr sz="1200" b="1">
                <a:solidFill>
                  <a:schemeClr val="dk2"/>
                </a:solidFill>
                <a:latin typeface="Raleway" panose="020B0503030101060003"/>
                <a:ea typeface="Raleway" panose="020B0503030101060003"/>
                <a:cs typeface="Raleway" panose="020B0503030101060003"/>
                <a:sym typeface="Raleway" panose="020B0503030101060003"/>
              </a:endParaRPr>
            </a:p>
          </p:txBody>
        </p:sp>
      </p:grpSp>
      <p:pic>
        <p:nvPicPr>
          <p:cNvPr id="315" name="Google Shape;315;p17"/>
          <p:cNvPicPr preferRelativeResize="0"/>
          <p:nvPr/>
        </p:nvPicPr>
        <p:blipFill rotWithShape="1">
          <a:blip r:embed="rId3"/>
          <a:srcRect l="29491" r="3846"/>
          <a:stretch>
            <a:fillRect/>
          </a:stretch>
        </p:blipFill>
        <p:spPr>
          <a:xfrm>
            <a:off x="1030275" y="2218250"/>
            <a:ext cx="4129874" cy="2732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688" name="Shape 688"/>
        <p:cNvGrpSpPr/>
        <p:nvPr/>
      </p:nvGrpSpPr>
      <p:grpSpPr>
        <a:xfrm>
          <a:off x="0" y="0"/>
          <a:ext cx="0" cy="0"/>
          <a:chOff x="0" y="0"/>
          <a:chExt cx="0" cy="0"/>
        </a:xfrm>
      </p:grpSpPr>
      <p:sp>
        <p:nvSpPr>
          <p:cNvPr id="689" name="Google Shape;689;p62"/>
          <p:cNvSpPr/>
          <p:nvPr/>
        </p:nvSpPr>
        <p:spPr>
          <a:xfrm>
            <a:off x="0" y="0"/>
            <a:ext cx="91440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62"/>
          <p:cNvSpPr/>
          <p:nvPr/>
        </p:nvSpPr>
        <p:spPr>
          <a:xfrm>
            <a:off x="339600" y="1167725"/>
            <a:ext cx="2780700" cy="3711600"/>
          </a:xfrm>
          <a:prstGeom prst="wedgeRectCallout">
            <a:avLst>
              <a:gd name="adj1" fmla="val -20004"/>
              <a:gd name="adj2" fmla="val -60166"/>
            </a:avLst>
          </a:prstGeom>
          <a:solidFill>
            <a:srgbClr val="E6B8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62"/>
          <p:cNvSpPr/>
          <p:nvPr/>
        </p:nvSpPr>
        <p:spPr>
          <a:xfrm>
            <a:off x="3299801" y="1167725"/>
            <a:ext cx="5450100" cy="3711600"/>
          </a:xfrm>
          <a:prstGeom prst="wedgeRectCallout">
            <a:avLst>
              <a:gd name="adj1" fmla="val -20325"/>
              <a:gd name="adj2" fmla="val -6069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62"/>
          <p:cNvSpPr txBox="1"/>
          <p:nvPr>
            <p:ph type="title"/>
          </p:nvPr>
        </p:nvSpPr>
        <p:spPr>
          <a:xfrm>
            <a:off x="495825" y="2016150"/>
            <a:ext cx="2481600" cy="27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b="0">
                <a:latin typeface="Comfortaa"/>
                <a:ea typeface="Comfortaa"/>
                <a:cs typeface="Comfortaa"/>
                <a:sym typeface="Comfortaa"/>
              </a:rPr>
              <a:t>Time complexity of Bellman Ford’s Algorithm</a:t>
            </a:r>
            <a:endParaRPr sz="1800" b="0">
              <a:latin typeface="Comfortaa"/>
              <a:ea typeface="Comfortaa"/>
              <a:cs typeface="Comfortaa"/>
              <a:sym typeface="Comfortaa"/>
            </a:endParaRPr>
          </a:p>
          <a:p>
            <a:pPr marL="0" lvl="0" indent="0" algn="ctr" rtl="0">
              <a:lnSpc>
                <a:spcPct val="115000"/>
              </a:lnSpc>
              <a:spcBef>
                <a:spcPts val="1200"/>
              </a:spcBef>
              <a:spcAft>
                <a:spcPts val="0"/>
              </a:spcAft>
              <a:buNone/>
            </a:pPr>
            <a:r>
              <a:rPr lang="en-GB" sz="1800" b="0">
                <a:latin typeface="Comfortaa"/>
                <a:ea typeface="Comfortaa"/>
                <a:cs typeface="Comfortaa"/>
                <a:sym typeface="Comfortaa"/>
              </a:rPr>
              <a:t>= O(V*E) </a:t>
            </a:r>
            <a:endParaRPr sz="1800" b="0">
              <a:latin typeface="Comfortaa"/>
              <a:ea typeface="Comfortaa"/>
              <a:cs typeface="Comfortaa"/>
              <a:sym typeface="Comfortaa"/>
            </a:endParaRPr>
          </a:p>
          <a:p>
            <a:pPr marL="0" lvl="0" indent="0" algn="l" rtl="0">
              <a:spcBef>
                <a:spcPts val="1100"/>
              </a:spcBef>
              <a:spcAft>
                <a:spcPts val="1200"/>
              </a:spcAft>
              <a:buNone/>
            </a:pPr>
            <a:endParaRPr sz="2100"/>
          </a:p>
        </p:txBody>
      </p:sp>
      <p:sp>
        <p:nvSpPr>
          <p:cNvPr id="693" name="Google Shape;693;p62"/>
          <p:cNvSpPr txBox="1"/>
          <p:nvPr>
            <p:ph type="title"/>
          </p:nvPr>
        </p:nvSpPr>
        <p:spPr>
          <a:xfrm>
            <a:off x="3360125" y="1856025"/>
            <a:ext cx="5150700" cy="30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0">
                <a:solidFill>
                  <a:srgbClr val="FFFFFF"/>
                </a:solidFill>
                <a:latin typeface="Comfortaa"/>
                <a:ea typeface="Comfortaa"/>
                <a:cs typeface="Comfortaa"/>
                <a:sym typeface="Comfortaa"/>
              </a:rPr>
              <a:t>function FloydWarshall(G, S)</a:t>
            </a:r>
            <a:endParaRPr sz="1400" b="0">
              <a:solidFill>
                <a:srgbClr val="FFFFFF"/>
              </a:solidFill>
              <a:latin typeface="Comfortaa"/>
              <a:ea typeface="Comfortaa"/>
              <a:cs typeface="Comfortaa"/>
              <a:sym typeface="Comfortaa"/>
            </a:endParaRPr>
          </a:p>
          <a:p>
            <a:pPr marL="0" lvl="0" indent="0" algn="l" rtl="0">
              <a:spcBef>
                <a:spcPts val="0"/>
              </a:spcBef>
              <a:spcAft>
                <a:spcPts val="0"/>
              </a:spcAft>
              <a:buNone/>
            </a:pPr>
            <a:endParaRPr sz="1400" b="0">
              <a:solidFill>
                <a:srgbClr val="FFFFFF"/>
              </a:solidFill>
              <a:latin typeface="Comfortaa"/>
              <a:ea typeface="Comfortaa"/>
              <a:cs typeface="Comfortaa"/>
              <a:sym typeface="Comfortaa"/>
            </a:endParaRPr>
          </a:p>
          <a:p>
            <a:pPr marL="0" lvl="0" indent="0" algn="l" rtl="0">
              <a:spcBef>
                <a:spcPts val="0"/>
              </a:spcBef>
              <a:spcAft>
                <a:spcPts val="0"/>
              </a:spcAft>
              <a:buNone/>
            </a:pPr>
            <a:r>
              <a:rPr lang="en-GB" sz="1400" b="0">
                <a:solidFill>
                  <a:srgbClr val="FFFFFF"/>
                </a:solidFill>
                <a:latin typeface="Comfortaa"/>
                <a:ea typeface="Comfortaa"/>
                <a:cs typeface="Comfortaa"/>
                <a:sym typeface="Comfortaa"/>
              </a:rPr>
              <a:t>         </a:t>
            </a:r>
            <a:r>
              <a:rPr lang="en-GB" sz="1400" b="0">
                <a:solidFill>
                  <a:srgbClr val="FFFFFF"/>
                </a:solidFill>
                <a:latin typeface="Arial" panose="020B0604020202020204"/>
                <a:ea typeface="Arial" panose="020B0604020202020204"/>
                <a:cs typeface="Arial" panose="020B0604020202020204"/>
                <a:sym typeface="Arial" panose="020B0604020202020204"/>
              </a:rPr>
              <a:t>n = no of vertices</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         A = matrix of dimension n*n</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         for k = 1 to n</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         for i = 1 to n</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        for j = 1 to n</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            A</a:t>
            </a:r>
            <a:r>
              <a:rPr lang="en-GB" sz="1400" b="0" baseline="30000">
                <a:solidFill>
                  <a:srgbClr val="FFFFFF"/>
                </a:solidFill>
                <a:latin typeface="Arial" panose="020B0604020202020204"/>
                <a:ea typeface="Arial" panose="020B0604020202020204"/>
                <a:cs typeface="Arial" panose="020B0604020202020204"/>
                <a:sym typeface="Arial" panose="020B0604020202020204"/>
              </a:rPr>
              <a:t>k</a:t>
            </a:r>
            <a:r>
              <a:rPr lang="en-GB" sz="1400" b="0">
                <a:solidFill>
                  <a:srgbClr val="FFFFFF"/>
                </a:solidFill>
                <a:latin typeface="Arial" panose="020B0604020202020204"/>
                <a:ea typeface="Arial" panose="020B0604020202020204"/>
                <a:cs typeface="Arial" panose="020B0604020202020204"/>
                <a:sym typeface="Arial" panose="020B0604020202020204"/>
              </a:rPr>
              <a:t>[i, j] = min (A</a:t>
            </a:r>
            <a:r>
              <a:rPr lang="en-GB" sz="1400" b="0" baseline="30000">
                <a:solidFill>
                  <a:srgbClr val="FFFFFF"/>
                </a:solidFill>
                <a:latin typeface="Arial" panose="020B0604020202020204"/>
                <a:ea typeface="Arial" panose="020B0604020202020204"/>
                <a:cs typeface="Arial" panose="020B0604020202020204"/>
                <a:sym typeface="Arial" panose="020B0604020202020204"/>
              </a:rPr>
              <a:t>k-1</a:t>
            </a:r>
            <a:r>
              <a:rPr lang="en-GB" sz="1400" b="0">
                <a:solidFill>
                  <a:srgbClr val="FFFFFF"/>
                </a:solidFill>
                <a:latin typeface="Arial" panose="020B0604020202020204"/>
                <a:ea typeface="Arial" panose="020B0604020202020204"/>
                <a:cs typeface="Arial" panose="020B0604020202020204"/>
                <a:sym typeface="Arial" panose="020B0604020202020204"/>
              </a:rPr>
              <a:t>[i, j], A</a:t>
            </a:r>
            <a:r>
              <a:rPr lang="en-GB" sz="1400" b="0" baseline="30000">
                <a:solidFill>
                  <a:srgbClr val="FFFFFF"/>
                </a:solidFill>
                <a:latin typeface="Arial" panose="020B0604020202020204"/>
                <a:ea typeface="Arial" panose="020B0604020202020204"/>
                <a:cs typeface="Arial" panose="020B0604020202020204"/>
                <a:sym typeface="Arial" panose="020B0604020202020204"/>
              </a:rPr>
              <a:t>k-1</a:t>
            </a:r>
            <a:r>
              <a:rPr lang="en-GB" sz="1400" b="0">
                <a:solidFill>
                  <a:srgbClr val="FFFFFF"/>
                </a:solidFill>
                <a:latin typeface="Arial" panose="020B0604020202020204"/>
                <a:ea typeface="Arial" panose="020B0604020202020204"/>
                <a:cs typeface="Arial" panose="020B0604020202020204"/>
                <a:sym typeface="Arial" panose="020B0604020202020204"/>
              </a:rPr>
              <a:t>[i, k] + A</a:t>
            </a:r>
            <a:r>
              <a:rPr lang="en-GB" sz="1400" b="0" baseline="30000">
                <a:solidFill>
                  <a:srgbClr val="FFFFFF"/>
                </a:solidFill>
                <a:latin typeface="Arial" panose="020B0604020202020204"/>
                <a:ea typeface="Arial" panose="020B0604020202020204"/>
                <a:cs typeface="Arial" panose="020B0604020202020204"/>
                <a:sym typeface="Arial" panose="020B0604020202020204"/>
              </a:rPr>
              <a:t>k-1</a:t>
            </a:r>
            <a:r>
              <a:rPr lang="en-GB" sz="1400" b="0">
                <a:solidFill>
                  <a:srgbClr val="FFFFFF"/>
                </a:solidFill>
                <a:latin typeface="Arial" panose="020B0604020202020204"/>
                <a:ea typeface="Arial" panose="020B0604020202020204"/>
                <a:cs typeface="Arial" panose="020B0604020202020204"/>
                <a:sym typeface="Arial" panose="020B0604020202020204"/>
              </a:rPr>
              <a:t>[k, j])</a:t>
            </a: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endParaRPr sz="1400" b="0">
              <a:solidFill>
                <a:srgbClr val="FFFFFF"/>
              </a:solidFill>
              <a:latin typeface="Arial" panose="020B0604020202020204"/>
              <a:ea typeface="Arial" panose="020B0604020202020204"/>
              <a:cs typeface="Arial" panose="020B0604020202020204"/>
              <a:sym typeface="Arial" panose="020B0604020202020204"/>
            </a:endParaRPr>
          </a:p>
          <a:p>
            <a:pPr marL="0" lvl="0" indent="0" algn="l" rtl="0">
              <a:spcBef>
                <a:spcPts val="0"/>
              </a:spcBef>
              <a:spcAft>
                <a:spcPts val="0"/>
              </a:spcAft>
              <a:buNone/>
            </a:pPr>
            <a:r>
              <a:rPr lang="en-GB" sz="1400" b="0">
                <a:solidFill>
                  <a:srgbClr val="FFFFFF"/>
                </a:solidFill>
                <a:latin typeface="Arial" panose="020B0604020202020204"/>
                <a:ea typeface="Arial" panose="020B0604020202020204"/>
                <a:cs typeface="Arial" panose="020B0604020202020204"/>
                <a:sym typeface="Arial" panose="020B0604020202020204"/>
              </a:rPr>
              <a:t>return A</a:t>
            </a:r>
            <a:endParaRPr sz="1100" b="0">
              <a:latin typeface="Comfortaa"/>
              <a:ea typeface="Comfortaa"/>
              <a:cs typeface="Comfortaa"/>
              <a:sym typeface="Comfortaa"/>
            </a:endParaRPr>
          </a:p>
        </p:txBody>
      </p:sp>
      <p:sp>
        <p:nvSpPr>
          <p:cNvPr id="694" name="Google Shape;694;p62"/>
          <p:cNvSpPr txBox="1"/>
          <p:nvPr/>
        </p:nvSpPr>
        <p:spPr>
          <a:xfrm>
            <a:off x="1183575" y="85400"/>
            <a:ext cx="6305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rgbClr val="FFFFFF"/>
                </a:solidFill>
                <a:latin typeface="Comfortaa"/>
                <a:ea typeface="Comfortaa"/>
                <a:cs typeface="Comfortaa"/>
                <a:sym typeface="Comfortaa"/>
              </a:rPr>
              <a:t>PSEUDOCODE AND TIME COMPLEXITY</a:t>
            </a:r>
            <a:endParaRPr sz="2300" b="1">
              <a:solidFill>
                <a:srgbClr val="FFFFFF"/>
              </a:solidFill>
              <a:latin typeface="Comfortaa"/>
              <a:ea typeface="Comfortaa"/>
              <a:cs typeface="Comfortaa"/>
              <a:sym typeface="Comfortaa"/>
            </a:endParaRPr>
          </a:p>
        </p:txBody>
      </p:sp>
      <p:sp>
        <p:nvSpPr>
          <p:cNvPr id="695" name="Google Shape;695;p62"/>
          <p:cNvSpPr txBox="1"/>
          <p:nvPr/>
        </p:nvSpPr>
        <p:spPr>
          <a:xfrm>
            <a:off x="647325" y="1425900"/>
            <a:ext cx="22539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434343"/>
                </a:solidFill>
                <a:latin typeface="Comfortaa"/>
                <a:ea typeface="Comfortaa"/>
                <a:cs typeface="Comfortaa"/>
                <a:sym typeface="Comfortaa"/>
              </a:rPr>
              <a:t>Time Complexity</a:t>
            </a:r>
            <a:endParaRPr sz="1800" b="1" u="sng">
              <a:solidFill>
                <a:srgbClr val="434343"/>
              </a:solidFill>
              <a:latin typeface="Comfortaa"/>
              <a:ea typeface="Comfortaa"/>
              <a:cs typeface="Comfortaa"/>
              <a:sym typeface="Comfortaa"/>
            </a:endParaRPr>
          </a:p>
        </p:txBody>
      </p:sp>
      <p:sp>
        <p:nvSpPr>
          <p:cNvPr id="696" name="Google Shape;696;p62"/>
          <p:cNvSpPr txBox="1"/>
          <p:nvPr/>
        </p:nvSpPr>
        <p:spPr>
          <a:xfrm>
            <a:off x="4957475" y="1349025"/>
            <a:ext cx="1687500" cy="50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u="sng">
                <a:solidFill>
                  <a:srgbClr val="FFFFFF"/>
                </a:solidFill>
                <a:latin typeface="Comfortaa"/>
                <a:ea typeface="Comfortaa"/>
                <a:cs typeface="Comfortaa"/>
                <a:sym typeface="Comfortaa"/>
              </a:rPr>
              <a:t>Pseudocode</a:t>
            </a:r>
            <a:endParaRPr sz="1800" b="1" u="sng">
              <a:solidFill>
                <a:srgbClr val="FFFFFF"/>
              </a:solidFill>
              <a:latin typeface="Comfortaa"/>
              <a:ea typeface="Comfortaa"/>
              <a:cs typeface="Comfortaa"/>
              <a:sym typeface="Comforta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700" name="Shape 700"/>
        <p:cNvGrpSpPr/>
        <p:nvPr/>
      </p:nvGrpSpPr>
      <p:grpSpPr>
        <a:xfrm>
          <a:off x="0" y="0"/>
          <a:ext cx="0" cy="0"/>
          <a:chOff x="0" y="0"/>
          <a:chExt cx="0" cy="0"/>
        </a:xfrm>
      </p:grpSpPr>
      <p:sp>
        <p:nvSpPr>
          <p:cNvPr id="701" name="Google Shape;701;p63"/>
          <p:cNvSpPr/>
          <p:nvPr/>
        </p:nvSpPr>
        <p:spPr>
          <a:xfrm>
            <a:off x="0" y="0"/>
            <a:ext cx="4830600" cy="5143500"/>
          </a:xfrm>
          <a:prstGeom prst="rect">
            <a:avLst/>
          </a:prstGeom>
          <a:solidFill>
            <a:srgbClr val="000000">
              <a:alpha val="76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63"/>
          <p:cNvSpPr txBox="1"/>
          <p:nvPr>
            <p:ph type="body" idx="4294967295"/>
          </p:nvPr>
        </p:nvSpPr>
        <p:spPr>
          <a:xfrm>
            <a:off x="220425" y="58975"/>
            <a:ext cx="4610100" cy="5084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Implementation</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void floydWarshall(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r>
              <a:rPr lang="en-GB" sz="900">
                <a:solidFill>
                  <a:schemeClr val="lt1"/>
                </a:solidFill>
                <a:latin typeface="Comfortaa"/>
                <a:ea typeface="Comfortaa"/>
                <a:cs typeface="Comfortaa"/>
                <a:sym typeface="Comfortaa"/>
              </a:rPr>
              <a:t>//Floyd Warshall Algorithm</a:t>
            </a: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k=0;k&lt;V;k++)</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i=0;i&lt;V;i++){</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for(int j=0;j&lt;V;j++)</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r>
              <a:rPr lang="en-GB" sz="1000">
                <a:solidFill>
                  <a:schemeClr val="lt1"/>
                </a:solidFill>
                <a:latin typeface="Comfortaa"/>
                <a:ea typeface="Comfortaa"/>
                <a:cs typeface="Comfortaa"/>
                <a:sym typeface="Comfortaa"/>
              </a:rPr>
              <a:t>Graph[ i ][ j ] = min(graph[ i ][ j ] ,graph[ i ][ k]+graph[k][j]);</a:t>
            </a: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r>
              <a:rPr lang="en-GB" sz="900">
                <a:solidFill>
                  <a:schemeClr val="lt1"/>
                </a:solidFill>
                <a:latin typeface="Comfortaa"/>
                <a:ea typeface="Comfortaa"/>
                <a:cs typeface="Comfortaa"/>
                <a:sym typeface="Comfortaa"/>
              </a:rPr>
              <a:t>//If any of the diagonals become negative, it means the</a:t>
            </a: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900">
                <a:solidFill>
                  <a:schemeClr val="lt1"/>
                </a:solidFill>
                <a:latin typeface="Comfortaa"/>
                <a:ea typeface="Comfortaa"/>
                <a:cs typeface="Comfortaa"/>
                <a:sym typeface="Comfortaa"/>
              </a:rPr>
              <a:t>        	//graph has a negative cycle</a:t>
            </a: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9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if(graph[i][i]&lt;0)</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cout&lt;&lt;"Negative Weight Detected";</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return;</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    	}</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r>
              <a:rPr lang="en-GB" sz="1100">
                <a:solidFill>
                  <a:schemeClr val="lt1"/>
                </a:solidFill>
                <a:latin typeface="Comfortaa"/>
                <a:ea typeface="Comfortaa"/>
                <a:cs typeface="Comfortaa"/>
                <a:sym typeface="Comfortaa"/>
              </a:rPr>
              <a:t>}</a:t>
            </a:r>
            <a:endParaRPr sz="11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0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7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5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500">
              <a:solidFill>
                <a:schemeClr val="lt1"/>
              </a:solidFill>
              <a:latin typeface="Comfortaa"/>
              <a:ea typeface="Comfortaa"/>
              <a:cs typeface="Comfortaa"/>
              <a:sym typeface="Comfortaa"/>
            </a:endParaRPr>
          </a:p>
        </p:txBody>
      </p:sp>
      <p:sp>
        <p:nvSpPr>
          <p:cNvPr id="703" name="Google Shape;703;p63"/>
          <p:cNvSpPr txBox="1"/>
          <p:nvPr>
            <p:ph type="body" idx="4294967295"/>
          </p:nvPr>
        </p:nvSpPr>
        <p:spPr>
          <a:xfrm>
            <a:off x="5244800" y="58975"/>
            <a:ext cx="3148500" cy="65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700" b="1" u="sng">
                <a:solidFill>
                  <a:schemeClr val="lt1"/>
                </a:solidFill>
                <a:latin typeface="Comfortaa"/>
                <a:ea typeface="Comfortaa"/>
                <a:cs typeface="Comfortaa"/>
                <a:sym typeface="Comfortaa"/>
              </a:rPr>
              <a:t>Output</a:t>
            </a:r>
            <a:endParaRPr sz="2700" b="1" u="sng">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a:solidFill>
                <a:schemeClr val="lt1"/>
              </a:solidFill>
              <a:latin typeface="Comfortaa"/>
              <a:ea typeface="Comfortaa"/>
              <a:cs typeface="Comfortaa"/>
              <a:sym typeface="Comfortaa"/>
            </a:endParaRPr>
          </a:p>
          <a:p>
            <a:pPr marL="0" lvl="0" indent="0" algn="l" rtl="0">
              <a:lnSpc>
                <a:spcPct val="100000"/>
              </a:lnSpc>
              <a:spcBef>
                <a:spcPts val="0"/>
              </a:spcBef>
              <a:spcAft>
                <a:spcPts val="0"/>
              </a:spcAft>
              <a:buNone/>
            </a:pPr>
            <a:endParaRPr sz="1200" b="1">
              <a:solidFill>
                <a:srgbClr val="000000"/>
              </a:solidFill>
              <a:latin typeface="Comfortaa"/>
              <a:ea typeface="Comfortaa"/>
              <a:cs typeface="Comfortaa"/>
              <a:sym typeface="Comfortaa"/>
            </a:endParaRPr>
          </a:p>
        </p:txBody>
      </p:sp>
      <p:pic>
        <p:nvPicPr>
          <p:cNvPr id="704" name="Google Shape;704;p63"/>
          <p:cNvPicPr preferRelativeResize="0"/>
          <p:nvPr/>
        </p:nvPicPr>
        <p:blipFill rotWithShape="1">
          <a:blip r:embed="rId1"/>
          <a:srcRect l="33777" t="22046" r="31543" b="37819"/>
          <a:stretch>
            <a:fillRect/>
          </a:stretch>
        </p:blipFill>
        <p:spPr>
          <a:xfrm>
            <a:off x="4989625" y="674475"/>
            <a:ext cx="3410299" cy="2220016"/>
          </a:xfrm>
          <a:prstGeom prst="rect">
            <a:avLst/>
          </a:prstGeom>
          <a:noFill/>
          <a:ln>
            <a:noFill/>
          </a:ln>
        </p:spPr>
      </p:pic>
      <p:pic>
        <p:nvPicPr>
          <p:cNvPr id="705" name="Google Shape;705;p63"/>
          <p:cNvPicPr preferRelativeResize="0"/>
          <p:nvPr/>
        </p:nvPicPr>
        <p:blipFill rotWithShape="1">
          <a:blip r:embed="rId2"/>
          <a:srcRect l="43549" t="8204" r="27818" b="56746"/>
          <a:stretch>
            <a:fillRect/>
          </a:stretch>
        </p:blipFill>
        <p:spPr>
          <a:xfrm>
            <a:off x="4989625" y="2934298"/>
            <a:ext cx="3410299" cy="214807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6B8AF"/>
        </a:solidFill>
        <a:effectLst/>
      </p:bgPr>
    </p:bg>
    <p:spTree>
      <p:nvGrpSpPr>
        <p:cNvPr id="709" name="Shape 709"/>
        <p:cNvGrpSpPr/>
        <p:nvPr/>
      </p:nvGrpSpPr>
      <p:grpSpPr>
        <a:xfrm>
          <a:off x="0" y="0"/>
          <a:ext cx="0" cy="0"/>
          <a:chOff x="0" y="0"/>
          <a:chExt cx="0" cy="0"/>
        </a:xfrm>
      </p:grpSpPr>
      <p:pic>
        <p:nvPicPr>
          <p:cNvPr id="710" name="Google Shape;710;p64"/>
          <p:cNvPicPr preferRelativeResize="0"/>
          <p:nvPr/>
        </p:nvPicPr>
        <p:blipFill>
          <a:blip r:embed="rId1"/>
          <a:stretch>
            <a:fillRect/>
          </a:stretch>
        </p:blipFill>
        <p:spPr>
          <a:xfrm>
            <a:off x="2444700" y="162737"/>
            <a:ext cx="4254600" cy="4818038"/>
          </a:xfrm>
          <a:prstGeom prst="rect">
            <a:avLst/>
          </a:prstGeom>
          <a:noFill/>
          <a:ln>
            <a:noFill/>
          </a:ln>
        </p:spPr>
      </p:pic>
      <p:pic>
        <p:nvPicPr>
          <p:cNvPr id="711" name="Google Shape;711;p64" descr="Piece of duct tape sticking a note to the slide"/>
          <p:cNvPicPr preferRelativeResize="0"/>
          <p:nvPr/>
        </p:nvPicPr>
        <p:blipFill rotWithShape="1">
          <a:blip r:embed="rId2"/>
          <a:srcRect l="9244" t="5926" r="2118" b="10011"/>
          <a:stretch>
            <a:fillRect/>
          </a:stretch>
        </p:blipFill>
        <p:spPr>
          <a:xfrm rot="154828">
            <a:off x="3536000" y="147301"/>
            <a:ext cx="2072000" cy="736050"/>
          </a:xfrm>
          <a:prstGeom prst="rect">
            <a:avLst/>
          </a:prstGeom>
          <a:noFill/>
          <a:ln>
            <a:noFill/>
          </a:ln>
        </p:spPr>
      </p:pic>
      <p:sp>
        <p:nvSpPr>
          <p:cNvPr id="712" name="Google Shape;712;p64"/>
          <p:cNvSpPr txBox="1"/>
          <p:nvPr/>
        </p:nvSpPr>
        <p:spPr>
          <a:xfrm>
            <a:off x="3266400" y="2190450"/>
            <a:ext cx="2357100" cy="762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Thank you!!</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18"/>
          <p:cNvSpPr/>
          <p:nvPr/>
        </p:nvSpPr>
        <p:spPr>
          <a:xfrm>
            <a:off x="4895550" y="0"/>
            <a:ext cx="4248600" cy="5143500"/>
          </a:xfrm>
          <a:prstGeom prst="rect">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18"/>
          <p:cNvSpPr txBox="1"/>
          <p:nvPr>
            <p:ph type="title"/>
          </p:nvPr>
        </p:nvSpPr>
        <p:spPr>
          <a:xfrm>
            <a:off x="72350" y="171150"/>
            <a:ext cx="4722600" cy="497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0"/>
              <a:t>Representation</a:t>
            </a:r>
            <a:endParaRPr sz="2400" b="0"/>
          </a:p>
          <a:p>
            <a:pPr marL="0" lvl="0" indent="0" algn="l" rtl="0">
              <a:spcBef>
                <a:spcPts val="0"/>
              </a:spcBef>
              <a:spcAft>
                <a:spcPts val="0"/>
              </a:spcAft>
              <a:buNone/>
            </a:pPr>
            <a:endParaRPr sz="2400" b="0"/>
          </a:p>
          <a:p>
            <a:pPr marL="0" lvl="0" indent="0" algn="l" rtl="0">
              <a:spcBef>
                <a:spcPts val="0"/>
              </a:spcBef>
              <a:spcAft>
                <a:spcPts val="0"/>
              </a:spcAft>
              <a:buNone/>
            </a:pPr>
            <a:r>
              <a:rPr lang="en-GB" sz="1600"/>
              <a:t>For graphs to be computationally useful, they have to be conveniently represented in programs. There are two representations of graphs:</a:t>
            </a:r>
            <a:endParaRPr sz="1600"/>
          </a:p>
          <a:p>
            <a:pPr marL="457200" lvl="0" indent="-330200" algn="l" rtl="0">
              <a:spcBef>
                <a:spcPts val="0"/>
              </a:spcBef>
              <a:spcAft>
                <a:spcPts val="0"/>
              </a:spcAft>
              <a:buSzPts val="1600"/>
              <a:buAutoNum type="arabicParenR"/>
            </a:pPr>
            <a:r>
              <a:rPr lang="en-GB" sz="1600"/>
              <a:t>Adjacency matrix representation </a:t>
            </a:r>
            <a:endParaRPr sz="1600"/>
          </a:p>
          <a:p>
            <a:pPr marL="457200" lvl="0" indent="0" algn="l" rtl="0">
              <a:spcBef>
                <a:spcPts val="0"/>
              </a:spcBef>
              <a:spcAft>
                <a:spcPts val="0"/>
              </a:spcAft>
              <a:buNone/>
            </a:pPr>
            <a:r>
              <a:rPr lang="en-GB" sz="1600" b="0"/>
              <a:t>A square grid of size V×V, where </a:t>
            </a:r>
            <a:endParaRPr sz="1600" b="0"/>
          </a:p>
          <a:p>
            <a:pPr marL="457200" lvl="0" indent="457200" algn="l" rtl="0">
              <a:spcBef>
                <a:spcPts val="0"/>
              </a:spcBef>
              <a:spcAft>
                <a:spcPts val="0"/>
              </a:spcAft>
              <a:buNone/>
            </a:pPr>
            <a:r>
              <a:rPr lang="en-GB" sz="1600" b="0"/>
              <a:t>Aij = 1, if (i, j) ϵ E</a:t>
            </a:r>
            <a:endParaRPr sz="1600" b="0"/>
          </a:p>
          <a:p>
            <a:pPr marL="457200" lvl="0" indent="0" algn="l" rtl="0">
              <a:spcBef>
                <a:spcPts val="0"/>
              </a:spcBef>
              <a:spcAft>
                <a:spcPts val="0"/>
              </a:spcAft>
              <a:buNone/>
            </a:pPr>
            <a:r>
              <a:rPr lang="en-GB" sz="1600" b="0"/>
              <a:t>           	0, otherwise</a:t>
            </a:r>
            <a:endParaRPr sz="1600" b="0"/>
          </a:p>
          <a:p>
            <a:pPr marL="0" lvl="0" indent="0" algn="l" rtl="0">
              <a:spcBef>
                <a:spcPts val="0"/>
              </a:spcBef>
              <a:spcAft>
                <a:spcPts val="0"/>
              </a:spcAft>
              <a:buNone/>
            </a:pPr>
            <a:endParaRPr sz="1600" b="0"/>
          </a:p>
          <a:p>
            <a:pPr marL="457200" lvl="0" indent="-330200" algn="l" rtl="0">
              <a:spcBef>
                <a:spcPts val="0"/>
              </a:spcBef>
              <a:spcAft>
                <a:spcPts val="0"/>
              </a:spcAft>
              <a:buSzPts val="1600"/>
              <a:buAutoNum type="arabicParenR"/>
            </a:pPr>
            <a:r>
              <a:rPr lang="en-GB" sz="1600"/>
              <a:t>Adjacency lists representation</a:t>
            </a:r>
            <a:endParaRPr sz="1600"/>
          </a:p>
          <a:p>
            <a:pPr marL="457200" lvl="0" indent="0" algn="l" rtl="0">
              <a:spcBef>
                <a:spcPts val="0"/>
              </a:spcBef>
              <a:spcAft>
                <a:spcPts val="0"/>
              </a:spcAft>
              <a:buNone/>
            </a:pPr>
            <a:r>
              <a:rPr lang="en-GB" sz="1600" b="0"/>
              <a:t>A graph of V nodes is represented by a one- dimensional array L of linked lists, where </a:t>
            </a:r>
            <a:endParaRPr sz="1600" b="0"/>
          </a:p>
          <a:p>
            <a:pPr marL="457200" lvl="0" indent="0" algn="l" rtl="0">
              <a:spcBef>
                <a:spcPts val="0"/>
              </a:spcBef>
              <a:spcAft>
                <a:spcPts val="0"/>
              </a:spcAft>
              <a:buNone/>
            </a:pPr>
            <a:r>
              <a:rPr lang="en-GB" sz="1600"/>
              <a:t>&gt;</a:t>
            </a:r>
            <a:r>
              <a:rPr lang="en-GB" sz="1600" b="0"/>
              <a:t> L[i] is the linked list containing all the      nodes adjacent from node i. </a:t>
            </a:r>
            <a:endParaRPr sz="1600" b="0"/>
          </a:p>
          <a:p>
            <a:pPr marL="457200" lvl="0" indent="0" algn="l" rtl="0">
              <a:spcBef>
                <a:spcPts val="0"/>
              </a:spcBef>
              <a:spcAft>
                <a:spcPts val="0"/>
              </a:spcAft>
              <a:buNone/>
            </a:pPr>
            <a:r>
              <a:rPr lang="en-GB" sz="1600"/>
              <a:t>&gt;</a:t>
            </a:r>
            <a:r>
              <a:rPr lang="en-GB" sz="1600" b="0"/>
              <a:t> The nodes in the list L[i] are in no particular order </a:t>
            </a:r>
            <a:endParaRPr sz="1600" b="0"/>
          </a:p>
        </p:txBody>
      </p:sp>
      <p:pic>
        <p:nvPicPr>
          <p:cNvPr id="322" name="Google Shape;322;p18"/>
          <p:cNvPicPr preferRelativeResize="0"/>
          <p:nvPr/>
        </p:nvPicPr>
        <p:blipFill rotWithShape="1">
          <a:blip r:embed="rId1"/>
          <a:srcRect l="1317" t="21737" r="77504" b="15183"/>
          <a:stretch>
            <a:fillRect/>
          </a:stretch>
        </p:blipFill>
        <p:spPr>
          <a:xfrm>
            <a:off x="6037275" y="0"/>
            <a:ext cx="2316750" cy="1661900"/>
          </a:xfrm>
          <a:prstGeom prst="rect">
            <a:avLst/>
          </a:prstGeom>
          <a:noFill/>
          <a:ln>
            <a:noFill/>
          </a:ln>
        </p:spPr>
      </p:pic>
      <p:pic>
        <p:nvPicPr>
          <p:cNvPr id="323" name="Google Shape;323;p18"/>
          <p:cNvPicPr preferRelativeResize="0"/>
          <p:nvPr/>
        </p:nvPicPr>
        <p:blipFill rotWithShape="1">
          <a:blip r:embed="rId1"/>
          <a:srcRect l="78219" b="16922"/>
          <a:stretch>
            <a:fillRect/>
          </a:stretch>
        </p:blipFill>
        <p:spPr>
          <a:xfrm>
            <a:off x="6037275" y="3015575"/>
            <a:ext cx="2316750" cy="2127925"/>
          </a:xfrm>
          <a:prstGeom prst="rect">
            <a:avLst/>
          </a:prstGeom>
          <a:noFill/>
          <a:ln>
            <a:noFill/>
          </a:ln>
        </p:spPr>
      </p:pic>
      <p:pic>
        <p:nvPicPr>
          <p:cNvPr id="324" name="Google Shape;324;p18"/>
          <p:cNvPicPr preferRelativeResize="0"/>
          <p:nvPr/>
        </p:nvPicPr>
        <p:blipFill rotWithShape="1">
          <a:blip r:embed="rId1"/>
          <a:srcRect l="28541" r="28395" b="16729"/>
          <a:stretch>
            <a:fillRect/>
          </a:stretch>
        </p:blipFill>
        <p:spPr>
          <a:xfrm>
            <a:off x="6037275" y="1523925"/>
            <a:ext cx="2316750" cy="1601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328" name="Shape 328"/>
        <p:cNvGrpSpPr/>
        <p:nvPr/>
      </p:nvGrpSpPr>
      <p:grpSpPr>
        <a:xfrm>
          <a:off x="0" y="0"/>
          <a:ext cx="0" cy="0"/>
          <a:chOff x="0" y="0"/>
          <a:chExt cx="0" cy="0"/>
        </a:xfrm>
      </p:grpSpPr>
      <p:pic>
        <p:nvPicPr>
          <p:cNvPr id="329" name="Google Shape;329;p19"/>
          <p:cNvPicPr preferRelativeResize="0"/>
          <p:nvPr/>
        </p:nvPicPr>
        <p:blipFill>
          <a:blip r:embed="rId1"/>
          <a:stretch>
            <a:fillRect/>
          </a:stretch>
        </p:blipFill>
        <p:spPr>
          <a:xfrm>
            <a:off x="1987400" y="168150"/>
            <a:ext cx="5315575" cy="4812625"/>
          </a:xfrm>
          <a:prstGeom prst="rect">
            <a:avLst/>
          </a:prstGeom>
          <a:noFill/>
          <a:ln>
            <a:noFill/>
          </a:ln>
        </p:spPr>
      </p:pic>
      <p:pic>
        <p:nvPicPr>
          <p:cNvPr id="330" name="Google Shape;330;p19" descr="Piece of duct tape sticking a note to the slide"/>
          <p:cNvPicPr preferRelativeResize="0"/>
          <p:nvPr/>
        </p:nvPicPr>
        <p:blipFill rotWithShape="1">
          <a:blip r:embed="rId2"/>
          <a:srcRect l="9244" t="5926" r="2118" b="10011"/>
          <a:stretch>
            <a:fillRect/>
          </a:stretch>
        </p:blipFill>
        <p:spPr>
          <a:xfrm rot="93317">
            <a:off x="2863339" y="152088"/>
            <a:ext cx="3433070" cy="736529"/>
          </a:xfrm>
          <a:prstGeom prst="rect">
            <a:avLst/>
          </a:prstGeom>
          <a:noFill/>
          <a:ln>
            <a:noFill/>
          </a:ln>
        </p:spPr>
      </p:pic>
      <p:sp>
        <p:nvSpPr>
          <p:cNvPr id="331" name="Google Shape;331;p19"/>
          <p:cNvSpPr txBox="1"/>
          <p:nvPr/>
        </p:nvSpPr>
        <p:spPr>
          <a:xfrm>
            <a:off x="2648585" y="844550"/>
            <a:ext cx="4100830" cy="77089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3000" b="1">
                <a:solidFill>
                  <a:schemeClr val="lt2"/>
                </a:solidFill>
                <a:latin typeface="Raleway" panose="020B0503030101060003"/>
                <a:ea typeface="Raleway" panose="020B0503030101060003"/>
                <a:cs typeface="Raleway" panose="020B0503030101060003"/>
                <a:sym typeface="Raleway" panose="020B0503030101060003"/>
              </a:rPr>
              <a:t>2. Graph Traversals</a:t>
            </a:r>
            <a:endParaRPr sz="3000" b="1">
              <a:solidFill>
                <a:schemeClr val="lt2"/>
              </a:solidFill>
              <a:latin typeface="Raleway" panose="020B0503030101060003"/>
              <a:ea typeface="Raleway" panose="020B0503030101060003"/>
              <a:cs typeface="Raleway" panose="020B0503030101060003"/>
              <a:sym typeface="Raleway" panose="020B0503030101060003"/>
            </a:endParaRPr>
          </a:p>
        </p:txBody>
      </p:sp>
      <p:sp>
        <p:nvSpPr>
          <p:cNvPr id="332" name="Google Shape;332;p19"/>
          <p:cNvSpPr txBox="1"/>
          <p:nvPr>
            <p:ph type="body" idx="4294967295"/>
          </p:nvPr>
        </p:nvSpPr>
        <p:spPr>
          <a:xfrm>
            <a:off x="2419875" y="1686325"/>
            <a:ext cx="4447800" cy="297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panose="020B0604020202020204"/>
              <a:buNone/>
            </a:pPr>
            <a:r>
              <a:rPr lang="en-GB" sz="1200">
                <a:latin typeface="Raleway" panose="020B0503030101060003"/>
                <a:ea typeface="Raleway" panose="020B0503030101060003"/>
                <a:cs typeface="Raleway" panose="020B0503030101060003"/>
                <a:sym typeface="Raleway" panose="020B0503030101060003"/>
              </a:rPr>
              <a:t>Graph traversal means visiting every vertex and edge exactly once in a well-defined order.The order in which the vertices are visited are important and may depend upon the algorithm used. There are mainly two algorithms used for graph traversals</a:t>
            </a:r>
            <a:endParaRPr sz="1200">
              <a:latin typeface="Raleway" panose="020B0503030101060003"/>
              <a:ea typeface="Raleway" panose="020B0503030101060003"/>
              <a:cs typeface="Raleway" panose="020B0503030101060003"/>
              <a:sym typeface="Raleway" panose="020B0503030101060003"/>
            </a:endParaRPr>
          </a:p>
          <a:p>
            <a:pPr marL="457200" lvl="0" indent="-317500" algn="l" rtl="0">
              <a:spcBef>
                <a:spcPts val="1600"/>
              </a:spcBef>
              <a:spcAft>
                <a:spcPts val="0"/>
              </a:spcAft>
              <a:buClr>
                <a:schemeClr val="dk1"/>
              </a:buClr>
              <a:buSzPts val="1400"/>
              <a:buFont typeface="Raleway" panose="020B0503030101060003"/>
              <a:buChar char="➔"/>
            </a:pPr>
            <a:r>
              <a:rPr lang="en-GB" sz="1400" b="1">
                <a:solidFill>
                  <a:schemeClr val="dk1"/>
                </a:solidFill>
                <a:latin typeface="Raleway" panose="020B0503030101060003"/>
                <a:ea typeface="Raleway" panose="020B0503030101060003"/>
                <a:cs typeface="Raleway" panose="020B0503030101060003"/>
                <a:sym typeface="Raleway" panose="020B0503030101060003"/>
              </a:rPr>
              <a:t>Breadth-First Search</a:t>
            </a:r>
            <a:br>
              <a:rPr lang="en-GB" sz="1400">
                <a:latin typeface="Raleway" panose="020B0503030101060003"/>
                <a:ea typeface="Raleway" panose="020B0503030101060003"/>
                <a:cs typeface="Raleway" panose="020B0503030101060003"/>
                <a:sym typeface="Raleway" panose="020B0503030101060003"/>
              </a:rPr>
            </a:br>
            <a:r>
              <a:rPr lang="en-GB" sz="1100">
                <a:solidFill>
                  <a:srgbClr val="000000"/>
                </a:solidFill>
                <a:latin typeface="Arial" panose="020B0604020202020204"/>
                <a:ea typeface="Arial" panose="020B0604020202020204"/>
                <a:cs typeface="Arial" panose="020B0604020202020204"/>
                <a:sym typeface="Arial" panose="020B0604020202020204"/>
              </a:rPr>
              <a:t>Start several paths at a time, and advance in each one step at a time</a:t>
            </a:r>
            <a:endParaRPr sz="1200">
              <a:latin typeface="Raleway" panose="020B0503030101060003"/>
              <a:ea typeface="Raleway" panose="020B0503030101060003"/>
              <a:cs typeface="Raleway" panose="020B0503030101060003"/>
              <a:sym typeface="Raleway" panose="020B0503030101060003"/>
            </a:endParaRPr>
          </a:p>
          <a:p>
            <a:pPr marL="457200" lvl="0" indent="-330200" algn="l" rtl="0">
              <a:spcBef>
                <a:spcPts val="1600"/>
              </a:spcBef>
              <a:spcAft>
                <a:spcPts val="0"/>
              </a:spcAft>
              <a:buClr>
                <a:schemeClr val="dk1"/>
              </a:buClr>
              <a:buSzPts val="1600"/>
              <a:buFont typeface="Raleway" panose="020B0503030101060003"/>
              <a:buChar char="➔"/>
            </a:pPr>
            <a:r>
              <a:rPr lang="en-GB" sz="1400" b="1">
                <a:solidFill>
                  <a:schemeClr val="dk1"/>
                </a:solidFill>
                <a:latin typeface="Raleway" panose="020B0503030101060003"/>
                <a:ea typeface="Raleway" panose="020B0503030101060003"/>
                <a:cs typeface="Raleway" panose="020B0503030101060003"/>
                <a:sym typeface="Raleway" panose="020B0503030101060003"/>
              </a:rPr>
              <a:t>Depth-First Search</a:t>
            </a:r>
            <a:endParaRPr sz="1400" b="1">
              <a:solidFill>
                <a:schemeClr val="dk1"/>
              </a:solidFill>
              <a:latin typeface="Raleway" panose="020B0503030101060003"/>
              <a:ea typeface="Raleway" panose="020B0503030101060003"/>
              <a:cs typeface="Raleway" panose="020B0503030101060003"/>
              <a:sym typeface="Raleway" panose="020B0503030101060003"/>
            </a:endParaRPr>
          </a:p>
          <a:p>
            <a:pPr marL="457200" lvl="0" indent="0" algn="l" rtl="0">
              <a:spcBef>
                <a:spcPts val="0"/>
              </a:spcBef>
              <a:spcAft>
                <a:spcPts val="0"/>
              </a:spcAft>
              <a:buNone/>
            </a:pPr>
            <a:r>
              <a:rPr lang="en-GB" sz="1100">
                <a:solidFill>
                  <a:srgbClr val="000000"/>
                </a:solidFill>
                <a:latin typeface="Arial" panose="020B0604020202020204"/>
                <a:ea typeface="Arial" panose="020B0604020202020204"/>
                <a:cs typeface="Arial" panose="020B0604020202020204"/>
                <a:sym typeface="Arial" panose="020B0604020202020204"/>
              </a:rPr>
              <a:t>Once a possible path is found, continue the search until the end of the path</a:t>
            </a:r>
            <a:endParaRPr sz="1100">
              <a:solidFill>
                <a:srgbClr val="000000"/>
              </a:solidFill>
              <a:latin typeface="Arial" panose="020B0604020202020204"/>
              <a:ea typeface="Arial" panose="020B0604020202020204"/>
              <a:cs typeface="Arial" panose="020B0604020202020204"/>
              <a:sym typeface="Arial" panose="020B0604020202020204"/>
            </a:endParaRPr>
          </a:p>
          <a:p>
            <a:pPr marL="457200" lvl="0" indent="0" algn="l" rtl="0">
              <a:spcBef>
                <a:spcPts val="1100"/>
              </a:spcBef>
              <a:spcAft>
                <a:spcPts val="1000"/>
              </a:spcAft>
              <a:buNone/>
            </a:pPr>
            <a:br>
              <a:rPr lang="en-GB" sz="1400">
                <a:latin typeface="Raleway" panose="020B0503030101060003"/>
                <a:ea typeface="Raleway" panose="020B0503030101060003"/>
                <a:cs typeface="Raleway" panose="020B0503030101060003"/>
                <a:sym typeface="Raleway" panose="020B0503030101060003"/>
              </a:rPr>
            </a:br>
            <a:endParaRPr sz="1200">
              <a:latin typeface="Raleway" panose="020B0503030101060003"/>
              <a:ea typeface="Raleway" panose="020B0503030101060003"/>
              <a:cs typeface="Raleway" panose="020B0503030101060003"/>
              <a:sym typeface="Raleway" panose="020B05030301010600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36" name="Shape 336"/>
        <p:cNvGrpSpPr/>
        <p:nvPr/>
      </p:nvGrpSpPr>
      <p:grpSpPr>
        <a:xfrm>
          <a:off x="0" y="0"/>
          <a:ext cx="0" cy="0"/>
          <a:chOff x="0" y="0"/>
          <a:chExt cx="0" cy="0"/>
        </a:xfrm>
      </p:grpSpPr>
      <p:pic>
        <p:nvPicPr>
          <p:cNvPr id="337" name="Google Shape;337;p20"/>
          <p:cNvPicPr preferRelativeResize="0"/>
          <p:nvPr/>
        </p:nvPicPr>
        <p:blipFill rotWithShape="1">
          <a:blip r:embed="rId1"/>
          <a:srcRect b="7552"/>
          <a:stretch>
            <a:fillRect/>
          </a:stretch>
        </p:blipFill>
        <p:spPr>
          <a:xfrm>
            <a:off x="0" y="0"/>
            <a:ext cx="4172075" cy="5143500"/>
          </a:xfrm>
          <a:prstGeom prst="rect">
            <a:avLst/>
          </a:prstGeom>
          <a:noFill/>
          <a:ln>
            <a:noFill/>
          </a:ln>
        </p:spPr>
      </p:pic>
      <p:sp>
        <p:nvSpPr>
          <p:cNvPr id="338" name="Google Shape;338;p20"/>
          <p:cNvSpPr txBox="1"/>
          <p:nvPr>
            <p:ph type="body" idx="1"/>
          </p:nvPr>
        </p:nvSpPr>
        <p:spPr>
          <a:xfrm>
            <a:off x="223075" y="156750"/>
            <a:ext cx="8643600" cy="8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900" b="1">
                <a:solidFill>
                  <a:srgbClr val="FFFFFF"/>
                </a:solidFill>
              </a:rPr>
              <a:t>  </a:t>
            </a:r>
            <a:r>
              <a:rPr lang="en-GB" sz="3900" b="1" u="sng">
                <a:solidFill>
                  <a:srgbClr val="5B0F00"/>
                </a:solidFill>
              </a:rPr>
              <a:t>BREADTH FIRST SEARCH </a:t>
            </a:r>
            <a:endParaRPr sz="3900" b="1" u="sng">
              <a:solidFill>
                <a:srgbClr val="5B0F00"/>
              </a:solidFill>
            </a:endParaRPr>
          </a:p>
          <a:p>
            <a:pPr marL="0" lvl="0" indent="0" algn="l" rtl="0">
              <a:spcBef>
                <a:spcPts val="1600"/>
              </a:spcBef>
              <a:spcAft>
                <a:spcPts val="1600"/>
              </a:spcAft>
              <a:buClr>
                <a:schemeClr val="dk2"/>
              </a:buClr>
              <a:buSzPts val="1100"/>
              <a:buFont typeface="Arial" panose="020B0604020202020204"/>
              <a:buNone/>
            </a:pPr>
            <a:endParaRPr sz="1800">
              <a:solidFill>
                <a:srgbClr val="000000"/>
              </a:solidFill>
            </a:endParaRPr>
          </a:p>
        </p:txBody>
      </p:sp>
      <p:grpSp>
        <p:nvGrpSpPr>
          <p:cNvPr id="339" name="Google Shape;339;p20"/>
          <p:cNvGrpSpPr/>
          <p:nvPr/>
        </p:nvGrpSpPr>
        <p:grpSpPr>
          <a:xfrm>
            <a:off x="62041" y="1131475"/>
            <a:ext cx="4066633" cy="3870048"/>
            <a:chOff x="6803275" y="395367"/>
            <a:chExt cx="2212050" cy="2537071"/>
          </a:xfrm>
        </p:grpSpPr>
        <p:pic>
          <p:nvPicPr>
            <p:cNvPr id="340" name="Google Shape;340;p20"/>
            <p:cNvPicPr preferRelativeResize="0"/>
            <p:nvPr/>
          </p:nvPicPr>
          <p:blipFill>
            <a:blip r:embed="rId2"/>
            <a:stretch>
              <a:fillRect/>
            </a:stretch>
          </p:blipFill>
          <p:spPr>
            <a:xfrm>
              <a:off x="6803275" y="427445"/>
              <a:ext cx="2212050" cy="2504994"/>
            </a:xfrm>
            <a:prstGeom prst="rect">
              <a:avLst/>
            </a:prstGeom>
            <a:noFill/>
            <a:ln>
              <a:noFill/>
            </a:ln>
          </p:spPr>
        </p:pic>
        <p:pic>
          <p:nvPicPr>
            <p:cNvPr id="341" name="Google Shape;341;p20" descr="Piece of duct tape sticking a note to the slide"/>
            <p:cNvPicPr preferRelativeResize="0"/>
            <p:nvPr/>
          </p:nvPicPr>
          <p:blipFill rotWithShape="1">
            <a:blip r:embed="rId3"/>
            <a:srcRect l="9244" t="5926" r="2118" b="10011"/>
            <a:stretch>
              <a:fillRect/>
            </a:stretch>
          </p:blipFill>
          <p:spPr>
            <a:xfrm rot="154816">
              <a:off x="7455460" y="414450"/>
              <a:ext cx="854584" cy="303566"/>
            </a:xfrm>
            <a:prstGeom prst="rect">
              <a:avLst/>
            </a:prstGeom>
            <a:noFill/>
            <a:ln>
              <a:noFill/>
            </a:ln>
          </p:spPr>
        </p:pic>
        <p:sp>
          <p:nvSpPr>
            <p:cNvPr id="342" name="Google Shape;342;p20"/>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endParaRPr sz="1200" b="1">
                <a:solidFill>
                  <a:schemeClr val="dk1"/>
                </a:solidFill>
                <a:latin typeface="Raleway" panose="020B0503030101060003"/>
                <a:ea typeface="Raleway" panose="020B0503030101060003"/>
                <a:cs typeface="Raleway" panose="020B0503030101060003"/>
                <a:sym typeface="Raleway" panose="020B0503030101060003"/>
              </a:endParaRPr>
            </a:p>
          </p:txBody>
        </p:sp>
      </p:grpSp>
      <p:sp>
        <p:nvSpPr>
          <p:cNvPr id="343" name="Google Shape;343;p20"/>
          <p:cNvSpPr txBox="1"/>
          <p:nvPr/>
        </p:nvSpPr>
        <p:spPr>
          <a:xfrm>
            <a:off x="4282600" y="1071150"/>
            <a:ext cx="4461300" cy="38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100"/>
              </a:spcBef>
              <a:spcAft>
                <a:spcPts val="0"/>
              </a:spcAft>
              <a:buNone/>
            </a:pPr>
            <a:r>
              <a:rPr lang="en-GB" sz="1600">
                <a:latin typeface="Nunito" panose="00000500000000000000"/>
                <a:ea typeface="Nunito" panose="00000500000000000000"/>
                <a:cs typeface="Nunito" panose="00000500000000000000"/>
                <a:sym typeface="Nunito" panose="00000500000000000000"/>
              </a:rPr>
              <a:t>BFS is a traversing algorithm where you should start traversing from a selected node (source or starting node) and traverse the graph layerwise thus exploring the neighbour nodes (nodes which are directly connected to source node). You must then move towards the next-level neighbour nodes.</a:t>
            </a:r>
            <a:endParaRPr sz="1600">
              <a:latin typeface="Nunito" panose="00000500000000000000"/>
              <a:ea typeface="Nunito" panose="00000500000000000000"/>
              <a:cs typeface="Nunito" panose="00000500000000000000"/>
              <a:sym typeface="Nunito" panose="00000500000000000000"/>
            </a:endParaRPr>
          </a:p>
          <a:p>
            <a:pPr marL="0" lvl="0" indent="0" algn="l" rtl="0">
              <a:lnSpc>
                <a:spcPct val="115000"/>
              </a:lnSpc>
              <a:spcBef>
                <a:spcPts val="1100"/>
              </a:spcBef>
              <a:spcAft>
                <a:spcPts val="0"/>
              </a:spcAft>
              <a:buNone/>
            </a:pPr>
            <a:r>
              <a:rPr lang="en-GB" sz="1600">
                <a:latin typeface="Nunito" panose="00000500000000000000"/>
                <a:ea typeface="Nunito" panose="00000500000000000000"/>
                <a:cs typeface="Nunito" panose="00000500000000000000"/>
                <a:sym typeface="Nunito" panose="00000500000000000000"/>
              </a:rPr>
              <a:t>As the name BFS suggests, you are required to traverse the graph breadthwise as follows:</a:t>
            </a:r>
            <a:endParaRPr sz="1600">
              <a:latin typeface="Nunito" panose="00000500000000000000"/>
              <a:ea typeface="Nunito" panose="00000500000000000000"/>
              <a:cs typeface="Nunito" panose="00000500000000000000"/>
              <a:sym typeface="Nunito" panose="00000500000000000000"/>
            </a:endParaRPr>
          </a:p>
          <a:p>
            <a:pPr marL="457200" lvl="0" indent="-285750" algn="l" rtl="0">
              <a:lnSpc>
                <a:spcPct val="115000"/>
              </a:lnSpc>
              <a:spcBef>
                <a:spcPts val="1100"/>
              </a:spcBef>
              <a:spcAft>
                <a:spcPts val="0"/>
              </a:spcAft>
              <a:buSzPts val="900"/>
              <a:buAutoNum type="arabicPeriod"/>
            </a:pPr>
            <a:r>
              <a:rPr lang="en-GB" sz="1600">
                <a:latin typeface="Nunito" panose="00000500000000000000"/>
                <a:ea typeface="Nunito" panose="00000500000000000000"/>
                <a:cs typeface="Nunito" panose="00000500000000000000"/>
                <a:sym typeface="Nunito" panose="00000500000000000000"/>
              </a:rPr>
              <a:t>First move horizontally and visit all the nodes of the current layer.</a:t>
            </a:r>
            <a:endParaRPr sz="1600">
              <a:latin typeface="Nunito" panose="00000500000000000000"/>
              <a:ea typeface="Nunito" panose="00000500000000000000"/>
              <a:cs typeface="Nunito" panose="00000500000000000000"/>
              <a:sym typeface="Nunito" panose="00000500000000000000"/>
            </a:endParaRPr>
          </a:p>
          <a:p>
            <a:pPr marL="457200" lvl="0" indent="-285750" algn="l" rtl="0">
              <a:lnSpc>
                <a:spcPct val="115000"/>
              </a:lnSpc>
              <a:spcBef>
                <a:spcPts val="0"/>
              </a:spcBef>
              <a:spcAft>
                <a:spcPts val="0"/>
              </a:spcAft>
              <a:buSzPts val="900"/>
              <a:buAutoNum type="arabicPeriod"/>
            </a:pPr>
            <a:r>
              <a:rPr lang="en-GB" sz="1600">
                <a:latin typeface="Nunito" panose="00000500000000000000"/>
                <a:ea typeface="Nunito" panose="00000500000000000000"/>
                <a:cs typeface="Nunito" panose="00000500000000000000"/>
                <a:sym typeface="Nunito" panose="00000500000000000000"/>
              </a:rPr>
              <a:t>Move to the next layer.</a:t>
            </a:r>
            <a:endParaRPr sz="1600">
              <a:latin typeface="Nunito" panose="00000500000000000000"/>
              <a:ea typeface="Nunito" panose="00000500000000000000"/>
              <a:cs typeface="Nunito" panose="00000500000000000000"/>
              <a:sym typeface="Nunito" panose="00000500000000000000"/>
            </a:endParaRPr>
          </a:p>
          <a:p>
            <a:pPr marL="0" lvl="0" indent="0" algn="l" rtl="0">
              <a:lnSpc>
                <a:spcPct val="115000"/>
              </a:lnSpc>
              <a:spcBef>
                <a:spcPts val="1100"/>
              </a:spcBef>
              <a:spcAft>
                <a:spcPts val="1600"/>
              </a:spcAft>
              <a:buClr>
                <a:schemeClr val="dk2"/>
              </a:buClr>
              <a:buSzPts val="1100"/>
              <a:buFont typeface="Arial" panose="020B0604020202020204"/>
              <a:buNone/>
            </a:pPr>
            <a:endParaRPr sz="1600">
              <a:latin typeface="Nunito" panose="00000500000000000000"/>
              <a:ea typeface="Nunito" panose="00000500000000000000"/>
              <a:cs typeface="Nunito" panose="00000500000000000000"/>
              <a:sym typeface="Nunito" panose="00000500000000000000"/>
            </a:endParaRPr>
          </a:p>
        </p:txBody>
      </p:sp>
      <p:pic>
        <p:nvPicPr>
          <p:cNvPr id="344" name="Google Shape;344;p20"/>
          <p:cNvPicPr preferRelativeResize="0"/>
          <p:nvPr/>
        </p:nvPicPr>
        <p:blipFill>
          <a:blip r:embed="rId4"/>
          <a:stretch>
            <a:fillRect/>
          </a:stretch>
        </p:blipFill>
        <p:spPr>
          <a:xfrm>
            <a:off x="293400" y="1808075"/>
            <a:ext cx="3610824" cy="299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8" name="Shape 348"/>
        <p:cNvGrpSpPr/>
        <p:nvPr/>
      </p:nvGrpSpPr>
      <p:grpSpPr>
        <a:xfrm>
          <a:off x="0" y="0"/>
          <a:ext cx="0" cy="0"/>
          <a:chOff x="0" y="0"/>
          <a:chExt cx="0" cy="0"/>
        </a:xfrm>
      </p:grpSpPr>
      <p:sp>
        <p:nvSpPr>
          <p:cNvPr id="349" name="Google Shape;349;p21"/>
          <p:cNvSpPr txBox="1"/>
          <p:nvPr>
            <p:ph type="subTitle" idx="1"/>
          </p:nvPr>
        </p:nvSpPr>
        <p:spPr>
          <a:xfrm>
            <a:off x="265500" y="257250"/>
            <a:ext cx="4223100" cy="4613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3000" b="1">
                <a:solidFill>
                  <a:schemeClr val="dk1"/>
                </a:solidFill>
              </a:rPr>
              <a:t>BFS ALGORITHM</a:t>
            </a:r>
            <a:endParaRPr sz="3000" b="1">
              <a:solidFill>
                <a:schemeClr val="dk1"/>
              </a:solidFill>
            </a:endParaRPr>
          </a:p>
          <a:p>
            <a:pPr marL="0" lvl="0" indent="0" algn="l" rtl="0">
              <a:lnSpc>
                <a:spcPct val="100000"/>
              </a:lnSpc>
              <a:spcBef>
                <a:spcPts val="1600"/>
              </a:spcBef>
              <a:spcAft>
                <a:spcPts val="0"/>
              </a:spcAft>
              <a:buNone/>
            </a:pPr>
            <a:r>
              <a:rPr lang="en-GB" sz="1400" b="1"/>
              <a:t>BFS (G, s)</a:t>
            </a:r>
            <a:r>
              <a:rPr lang="en-GB" sz="1400"/>
              <a:t>  </a:t>
            </a:r>
            <a:r>
              <a:rPr lang="en-GB" sz="1000"/>
              <a:t>	//Where G is the graph and s is the source node</a:t>
            </a:r>
            <a:endParaRPr sz="1000"/>
          </a:p>
          <a:p>
            <a:pPr marL="0" lvl="0" indent="0" algn="l" rtl="0">
              <a:lnSpc>
                <a:spcPct val="100000"/>
              </a:lnSpc>
              <a:spcBef>
                <a:spcPts val="0"/>
              </a:spcBef>
              <a:spcAft>
                <a:spcPts val="0"/>
              </a:spcAft>
              <a:buNone/>
            </a:pPr>
            <a:r>
              <a:rPr lang="en-GB" sz="1400"/>
              <a:t>      </a:t>
            </a:r>
            <a:r>
              <a:rPr lang="en-GB" sz="1400" b="1"/>
              <a:t>let Q be queue</a:t>
            </a:r>
            <a:endParaRPr sz="1400" b="1"/>
          </a:p>
          <a:p>
            <a:pPr marL="0" lvl="0" indent="0" algn="l" rtl="0">
              <a:lnSpc>
                <a:spcPct val="100000"/>
              </a:lnSpc>
              <a:spcBef>
                <a:spcPts val="0"/>
              </a:spcBef>
              <a:spcAft>
                <a:spcPts val="0"/>
              </a:spcAft>
              <a:buNone/>
            </a:pPr>
            <a:r>
              <a:rPr lang="en-GB" sz="1400" b="1"/>
              <a:t>      Q.enqueue( s )</a:t>
            </a:r>
            <a:r>
              <a:rPr lang="en-GB" sz="1400"/>
              <a:t> </a:t>
            </a:r>
            <a:endParaRPr sz="10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GB" sz="1400"/>
              <a:t>      </a:t>
            </a:r>
            <a:r>
              <a:rPr lang="en-GB" sz="1400" b="1"/>
              <a:t>mark s as visited</a:t>
            </a:r>
            <a:endParaRPr sz="1400" b="1"/>
          </a:p>
          <a:p>
            <a:pPr marL="0" lvl="0" indent="0" algn="l" rtl="0">
              <a:lnSpc>
                <a:spcPct val="100000"/>
              </a:lnSpc>
              <a:spcBef>
                <a:spcPts val="0"/>
              </a:spcBef>
              <a:spcAft>
                <a:spcPts val="0"/>
              </a:spcAft>
              <a:buNone/>
            </a:pPr>
            <a:r>
              <a:rPr lang="en-GB" sz="1400" b="1"/>
              <a:t>      while ( Q is not empty)</a:t>
            </a:r>
            <a:endParaRPr sz="1400" b="1"/>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GB" sz="1400"/>
              <a:t>               </a:t>
            </a:r>
            <a:endParaRPr sz="1400"/>
          </a:p>
          <a:p>
            <a:pPr marL="457200" lvl="0" indent="0" algn="l" rtl="0">
              <a:lnSpc>
                <a:spcPct val="100000"/>
              </a:lnSpc>
              <a:spcBef>
                <a:spcPts val="0"/>
              </a:spcBef>
              <a:spcAft>
                <a:spcPts val="0"/>
              </a:spcAft>
              <a:buNone/>
            </a:pPr>
            <a:r>
              <a:rPr lang="en-GB" sz="1400"/>
              <a:t>       </a:t>
            </a:r>
            <a:r>
              <a:rPr lang="en-GB" sz="1400" b="1"/>
              <a:t>v  =  Q.dequeue( )</a:t>
            </a:r>
            <a:endParaRPr sz="1400" b="1"/>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GB" sz="1400"/>
              <a:t>                 </a:t>
            </a:r>
            <a:endParaRPr sz="1400"/>
          </a:p>
          <a:p>
            <a:pPr marL="457200" lvl="0" indent="0" algn="l" rtl="0">
              <a:lnSpc>
                <a:spcPct val="100000"/>
              </a:lnSpc>
              <a:spcBef>
                <a:spcPts val="0"/>
              </a:spcBef>
              <a:spcAft>
                <a:spcPts val="0"/>
              </a:spcAft>
              <a:buNone/>
            </a:pPr>
            <a:r>
              <a:rPr lang="en-GB" sz="1400"/>
              <a:t>      </a:t>
            </a:r>
            <a:endParaRPr sz="1400"/>
          </a:p>
          <a:p>
            <a:pPr marL="457200" lvl="0" indent="0" algn="l" rtl="0">
              <a:lnSpc>
                <a:spcPct val="100000"/>
              </a:lnSpc>
              <a:spcBef>
                <a:spcPts val="0"/>
              </a:spcBef>
              <a:spcAft>
                <a:spcPts val="0"/>
              </a:spcAft>
              <a:buNone/>
            </a:pPr>
            <a:r>
              <a:rPr lang="en-GB" sz="1400"/>
              <a:t>        </a:t>
            </a:r>
            <a:r>
              <a:rPr lang="en-GB" sz="1400" b="1"/>
              <a:t>if w is not visited </a:t>
            </a:r>
            <a:endParaRPr sz="1400" b="1"/>
          </a:p>
          <a:p>
            <a:pPr marL="0" lvl="0" indent="0" algn="l" rtl="0">
              <a:lnSpc>
                <a:spcPct val="100000"/>
              </a:lnSpc>
              <a:spcBef>
                <a:spcPts val="0"/>
              </a:spcBef>
              <a:spcAft>
                <a:spcPts val="0"/>
              </a:spcAft>
              <a:buNone/>
            </a:pPr>
            <a:r>
              <a:rPr lang="en-GB" sz="1400" b="1"/>
              <a:t>                 Q.enqueue( w ) </a:t>
            </a:r>
            <a:endParaRPr sz="1400" b="1"/>
          </a:p>
          <a:p>
            <a:pPr marL="0" lvl="0" indent="0" algn="l" rtl="0">
              <a:lnSpc>
                <a:spcPct val="100000"/>
              </a:lnSpc>
              <a:spcBef>
                <a:spcPts val="0"/>
              </a:spcBef>
              <a:spcAft>
                <a:spcPts val="0"/>
              </a:spcAft>
              <a:buNone/>
            </a:pPr>
            <a:r>
              <a:rPr lang="en-GB" sz="1400"/>
              <a:t>                </a:t>
            </a:r>
            <a:endParaRPr sz="1400"/>
          </a:p>
          <a:p>
            <a:pPr marL="457200" lvl="0" indent="0" algn="l" rtl="0">
              <a:lnSpc>
                <a:spcPct val="100000"/>
              </a:lnSpc>
              <a:spcBef>
                <a:spcPts val="0"/>
              </a:spcBef>
              <a:spcAft>
                <a:spcPts val="0"/>
              </a:spcAft>
              <a:buNone/>
            </a:pPr>
            <a:r>
              <a:rPr lang="en-GB" sz="1400"/>
              <a:t>       </a:t>
            </a:r>
            <a:r>
              <a:rPr lang="en-GB" sz="1400" b="1"/>
              <a:t>mark w as visited</a:t>
            </a:r>
            <a:endParaRPr sz="1400" b="1"/>
          </a:p>
          <a:p>
            <a:pPr marL="0" lvl="0" indent="0" algn="l" rtl="0">
              <a:lnSpc>
                <a:spcPct val="115000"/>
              </a:lnSpc>
              <a:spcBef>
                <a:spcPts val="0"/>
              </a:spcBef>
              <a:spcAft>
                <a:spcPts val="1600"/>
              </a:spcAft>
              <a:buNone/>
            </a:pPr>
            <a:endParaRPr sz="900"/>
          </a:p>
        </p:txBody>
      </p:sp>
      <p:sp>
        <p:nvSpPr>
          <p:cNvPr id="350" name="Google Shape;350;p21"/>
          <p:cNvSpPr txBox="1"/>
          <p:nvPr/>
        </p:nvSpPr>
        <p:spPr>
          <a:xfrm>
            <a:off x="1892750" y="1286040"/>
            <a:ext cx="25206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dk2"/>
                </a:solidFill>
                <a:latin typeface="Nunito" panose="00000500000000000000"/>
                <a:ea typeface="Nunito" panose="00000500000000000000"/>
                <a:cs typeface="Nunito" panose="00000500000000000000"/>
                <a:sym typeface="Nunito" panose="00000500000000000000"/>
              </a:rPr>
              <a:t>//Inserting s in queue until all its neighbour vertices are marked.</a:t>
            </a:r>
            <a:endParaRPr>
              <a:latin typeface="Nunito" panose="00000500000000000000"/>
              <a:ea typeface="Nunito" panose="00000500000000000000"/>
              <a:cs typeface="Nunito" panose="00000500000000000000"/>
              <a:sym typeface="Nunito" panose="00000500000000000000"/>
            </a:endParaRPr>
          </a:p>
        </p:txBody>
      </p:sp>
      <p:sp>
        <p:nvSpPr>
          <p:cNvPr id="351" name="Google Shape;351;p21"/>
          <p:cNvSpPr txBox="1"/>
          <p:nvPr/>
        </p:nvSpPr>
        <p:spPr>
          <a:xfrm>
            <a:off x="650125" y="2414125"/>
            <a:ext cx="28236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latin typeface="Nunito" panose="00000500000000000000"/>
                <a:ea typeface="Nunito" panose="00000500000000000000"/>
                <a:cs typeface="Nunito" panose="00000500000000000000"/>
                <a:sym typeface="Nunito" panose="00000500000000000000"/>
              </a:rPr>
              <a:t> </a:t>
            </a:r>
            <a:r>
              <a:rPr lang="en-GB" sz="1000">
                <a:solidFill>
                  <a:schemeClr val="dk2"/>
                </a:solidFill>
                <a:latin typeface="Nunito" panose="00000500000000000000"/>
                <a:ea typeface="Nunito" panose="00000500000000000000"/>
                <a:cs typeface="Nunito" panose="00000500000000000000"/>
                <a:sym typeface="Nunito" panose="00000500000000000000"/>
              </a:rPr>
              <a:t>//Removing that vertex from queue,whose neighbour will be visited now</a:t>
            </a:r>
            <a:endParaRPr sz="1000">
              <a:solidFill>
                <a:schemeClr val="dk2"/>
              </a:solidFill>
              <a:latin typeface="Nunito" panose="00000500000000000000"/>
              <a:ea typeface="Nunito" panose="00000500000000000000"/>
              <a:cs typeface="Nunito" panose="00000500000000000000"/>
              <a:sym typeface="Nunito" panose="00000500000000000000"/>
            </a:endParaRPr>
          </a:p>
        </p:txBody>
      </p:sp>
      <p:sp>
        <p:nvSpPr>
          <p:cNvPr id="352" name="Google Shape;352;p21"/>
          <p:cNvSpPr txBox="1"/>
          <p:nvPr/>
        </p:nvSpPr>
        <p:spPr>
          <a:xfrm>
            <a:off x="650125" y="3110840"/>
            <a:ext cx="3312600" cy="31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chemeClr val="dk2"/>
                </a:solidFill>
                <a:latin typeface="Nunito" panose="00000500000000000000"/>
                <a:ea typeface="Nunito" panose="00000500000000000000"/>
                <a:cs typeface="Nunito" panose="00000500000000000000"/>
                <a:sym typeface="Nunito" panose="00000500000000000000"/>
              </a:rPr>
              <a:t> // processing all the neighbours of v  for all neighbours    w of v in Graph G</a:t>
            </a:r>
            <a:endParaRPr sz="1000">
              <a:solidFill>
                <a:schemeClr val="dk2"/>
              </a:solidFill>
              <a:latin typeface="Nunito" panose="00000500000000000000"/>
              <a:ea typeface="Nunito" panose="00000500000000000000"/>
              <a:cs typeface="Nunito" panose="00000500000000000000"/>
              <a:sym typeface="Nunito" panose="00000500000000000000"/>
            </a:endParaRPr>
          </a:p>
        </p:txBody>
      </p:sp>
      <p:sp>
        <p:nvSpPr>
          <p:cNvPr id="353" name="Google Shape;353;p21"/>
          <p:cNvSpPr txBox="1"/>
          <p:nvPr/>
        </p:nvSpPr>
        <p:spPr>
          <a:xfrm>
            <a:off x="2431950" y="3765740"/>
            <a:ext cx="2212200" cy="36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2"/>
                </a:solidFill>
                <a:latin typeface="Nunito" panose="00000500000000000000"/>
                <a:ea typeface="Nunito" panose="00000500000000000000"/>
                <a:cs typeface="Nunito" panose="00000500000000000000"/>
                <a:sym typeface="Nunito" panose="00000500000000000000"/>
              </a:rPr>
              <a:t> </a:t>
            </a:r>
            <a:r>
              <a:rPr lang="en-GB" sz="1000">
                <a:solidFill>
                  <a:schemeClr val="dk2"/>
                </a:solidFill>
                <a:latin typeface="Nunito" panose="00000500000000000000"/>
                <a:ea typeface="Nunito" panose="00000500000000000000"/>
                <a:cs typeface="Nunito" panose="00000500000000000000"/>
                <a:sym typeface="Nunito" panose="00000500000000000000"/>
              </a:rPr>
              <a:t>//Stores w in Q to further visit its neighbour</a:t>
            </a:r>
            <a:endParaRPr sz="1000">
              <a:solidFill>
                <a:schemeClr val="dk2"/>
              </a:solidFill>
              <a:latin typeface="Nunito" panose="00000500000000000000"/>
              <a:ea typeface="Nunito" panose="00000500000000000000"/>
              <a:cs typeface="Nunito" panose="00000500000000000000"/>
              <a:sym typeface="Nunito" panose="00000500000000000000"/>
            </a:endParaRPr>
          </a:p>
        </p:txBody>
      </p:sp>
      <p:pic>
        <p:nvPicPr>
          <p:cNvPr id="354" name="Google Shape;354;p21"/>
          <p:cNvPicPr preferRelativeResize="0"/>
          <p:nvPr/>
        </p:nvPicPr>
        <p:blipFill>
          <a:blip r:embed="rId1"/>
          <a:stretch>
            <a:fillRect/>
          </a:stretch>
        </p:blipFill>
        <p:spPr>
          <a:xfrm>
            <a:off x="5156825" y="0"/>
            <a:ext cx="3987175" cy="5143498"/>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21485</Words>
  <Application>WPS Presentation</Application>
  <PresentationFormat/>
  <Paragraphs>846</Paragraphs>
  <Slides>52</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52</vt:i4>
      </vt:variant>
    </vt:vector>
  </HeadingPairs>
  <TitlesOfParts>
    <vt:vector size="67" baseType="lpstr">
      <vt:lpstr>Arial</vt:lpstr>
      <vt:lpstr>SimSun</vt:lpstr>
      <vt:lpstr>Wingdings</vt:lpstr>
      <vt:lpstr>Arial</vt:lpstr>
      <vt:lpstr>Maven Pro</vt:lpstr>
      <vt:lpstr>Nunito</vt:lpstr>
      <vt:lpstr>Lato</vt:lpstr>
      <vt:lpstr>Raleway</vt:lpstr>
      <vt:lpstr>Comfortaa</vt:lpstr>
      <vt:lpstr>Microsoft YaHei</vt:lpstr>
      <vt:lpstr>Arial Unicode MS</vt:lpstr>
      <vt:lpstr>Lato Black</vt:lpstr>
      <vt:lpstr>Comfortaa Regular</vt:lpstr>
      <vt:lpstr>Nunito ExtraBold</vt:lpstr>
      <vt:lpstr>Momentum</vt:lpstr>
      <vt:lpstr>Data Structures And Algorithms</vt:lpstr>
      <vt:lpstr> iii)     Floyd Warshall Algorithm</vt:lpstr>
      <vt:lpstr>PowerPoint 演示文稿</vt:lpstr>
      <vt:lpstr>	Directed edge has an orientation (has an arrow head)</vt:lpstr>
      <vt:lpstr>A weighted graph is a graph in which each branch is given a numerical weight. A weighted graph is therefore a special type of labeled graph in which the labels are numbers.</vt:lpstr>
      <vt:lpstr>&gt; The nodes in the list L[i] are in no particular order </vt:lpstr>
      <vt:lpstr>PowerPoint 演示文稿</vt:lpstr>
      <vt:lpstr>PowerPoint 演示文稿</vt:lpstr>
      <vt:lpstr>PowerPoint 演示文稿</vt:lpstr>
      <vt:lpstr>IMPLEMENTATION AND OUTPUTS</vt:lpstr>
      <vt:lpstr>PowerPoint 演示文稿</vt:lpstr>
      <vt:lpstr>OUTPUTS</vt:lpstr>
      <vt:lpstr>PowerPoint 演示文稿</vt:lpstr>
      <vt:lpstr>PowerPoint 演示文稿</vt:lpstr>
      <vt:lpstr>IMPLEMENTATION AND OUTPUTS</vt:lpstr>
      <vt:lpstr>PowerPoint 演示文稿</vt:lpstr>
      <vt:lpstr>OUTPUTS</vt:lpstr>
      <vt:lpstr>etc...</vt:lpstr>
      <vt:lpstr>PowerPoint 演示文稿</vt:lpstr>
      <vt:lpstr>PowerPoint 演示文稿</vt:lpstr>
      <vt:lpstr>Outputs</vt:lpstr>
      <vt:lpstr>PowerPoint 演示文稿</vt:lpstr>
      <vt:lpstr>PowerPoint 演示文稿</vt:lpstr>
      <vt:lpstr>PowerPoint 演示文稿</vt:lpstr>
      <vt:lpstr>Theory</vt:lpstr>
      <vt:lpstr>PowerPoint 演示文稿</vt:lpstr>
      <vt:lpstr>return A</vt:lpstr>
      <vt:lpstr>PowerPoint 演示文稿</vt:lpstr>
      <vt:lpstr>Theory</vt:lpstr>
      <vt:lpstr>PowerPoint 演示文稿</vt:lpstr>
      <vt:lpstr>   RETURN A {(s, p(s))} </vt:lpstr>
      <vt:lpstr>PowerPoint 演示文稿</vt:lpstr>
      <vt:lpstr>PowerPoint 演示文稿</vt:lpstr>
      <vt:lpstr>Single source and All source Shortest Paths</vt:lpstr>
      <vt:lpstr>Theory</vt:lpstr>
      <vt:lpstr>PowerPoint 演示文稿</vt:lpstr>
      <vt:lpstr>PowerPoint 演示文稿</vt:lpstr>
      <vt:lpstr>    return distance[ ], parent[ ]</vt:lpstr>
      <vt:lpstr>PowerPoint 演示文稿</vt:lpstr>
      <vt:lpstr>It is used in the telephone network.</vt:lpstr>
      <vt:lpstr>Theory</vt:lpstr>
      <vt:lpstr>PowerPoint 演示文稿</vt:lpstr>
      <vt:lpstr>PowerPoint 演示文稿</vt:lpstr>
      <vt:lpstr>    return distance[ ], parent[ ]</vt:lpstr>
      <vt:lpstr>PowerPoint 演示文稿</vt:lpstr>
      <vt:lpstr>Outputs</vt:lpstr>
      <vt:lpstr>Theory</vt:lpstr>
      <vt:lpstr>PowerPoint 演示文稿</vt:lpstr>
      <vt:lpstr>PowerPoint 演示文稿</vt:lpstr>
      <vt:lpstr>return A</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And Algorithms</dc:title>
  <dc:creator/>
  <cp:lastModifiedBy>Namrata Prasad</cp:lastModifiedBy>
  <cp:revision>1</cp:revision>
  <dcterms:created xsi:type="dcterms:W3CDTF">2020-04-27T14:41:47Z</dcterms:created>
  <dcterms:modified xsi:type="dcterms:W3CDTF">2020-04-27T14:41:49Z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